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8288000" cy="10287000"/>
  <p:notesSz cx="6858000" cy="9144000"/>
  <p:embeddedFontLst>
    <p:embeddedFont>
      <p:font typeface="Antonio" panose="02000503000000000000" pitchFamily="2" charset="77"/>
      <p:regular r:id="rId21"/>
    </p:embeddedFont>
    <p:embeddedFont>
      <p:font typeface="Antonio Bold" panose="02000803000000000000" pitchFamily="2" charset="77"/>
      <p:regular r:id="rId22"/>
    </p:embeddedFont>
    <p:embeddedFont>
      <p:font typeface="Antonio Bold Italics" panose="02000803000000000000" pitchFamily="2" charset="77"/>
      <p:regular r:id="rId23"/>
    </p:embeddedFont>
    <p:embeddedFont>
      <p:font typeface="Antonio Italics" panose="02000503000000000000" pitchFamily="2" charset="77"/>
      <p:regular r:id="rId24"/>
    </p:embeddedFont>
    <p:embeddedFont>
      <p:font typeface="Antonio Ultra-Bold" panose="02000803000000000000" pitchFamily="2" charset="77"/>
      <p:regular r:id="rId25"/>
    </p:embeddedFont>
    <p:embeddedFont>
      <p:font typeface="Roboto Mono" panose="00000009000000000000" pitchFamily="49" charset="0"/>
      <p:regular r:id="rId26"/>
    </p:embeddedFont>
    <p:embeddedFont>
      <p:font typeface="Roboto Mono Bold" pitchFamily="2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36232" y="2152190"/>
            <a:ext cx="12539185" cy="5601621"/>
          </a:xfrm>
          <a:custGeom>
            <a:avLst/>
            <a:gdLst/>
            <a:ahLst/>
            <a:cxnLst/>
            <a:rect l="l" t="t" r="r" b="b"/>
            <a:pathLst>
              <a:path w="12539185" h="5601621">
                <a:moveTo>
                  <a:pt x="0" y="0"/>
                </a:moveTo>
                <a:lnTo>
                  <a:pt x="12539186" y="0"/>
                </a:lnTo>
                <a:lnTo>
                  <a:pt x="12539186" y="5601620"/>
                </a:lnTo>
                <a:lnTo>
                  <a:pt x="0" y="56016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459" t="-62701" r="-52350" b="-76299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525779"/>
            <a:ext cx="18288000" cy="761221"/>
            <a:chOff x="0" y="0"/>
            <a:chExt cx="4816593" cy="2004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0486"/>
            </a:xfrm>
            <a:custGeom>
              <a:avLst/>
              <a:gdLst/>
              <a:ahLst/>
              <a:cxnLst/>
              <a:rect l="l" t="t" r="r" b="b"/>
              <a:pathLst>
                <a:path w="4816592" h="200486">
                  <a:moveTo>
                    <a:pt x="0" y="0"/>
                  </a:moveTo>
                  <a:lnTo>
                    <a:pt x="4816592" y="0"/>
                  </a:lnTo>
                  <a:lnTo>
                    <a:pt x="4816592" y="200486"/>
                  </a:lnTo>
                  <a:lnTo>
                    <a:pt x="0" y="200486"/>
                  </a:lnTo>
                  <a:close/>
                </a:path>
              </a:pathLst>
            </a:custGeom>
            <a:solidFill>
              <a:srgbClr val="F0CC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38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6369" y="4562796"/>
            <a:ext cx="12302636" cy="5219925"/>
          </a:xfrm>
          <a:custGeom>
            <a:avLst/>
            <a:gdLst/>
            <a:ahLst/>
            <a:cxnLst/>
            <a:rect l="l" t="t" r="r" b="b"/>
            <a:pathLst>
              <a:path w="12302636" h="5219925">
                <a:moveTo>
                  <a:pt x="0" y="0"/>
                </a:moveTo>
                <a:lnTo>
                  <a:pt x="12302636" y="0"/>
                </a:lnTo>
                <a:lnTo>
                  <a:pt x="12302636" y="5219926"/>
                </a:lnTo>
                <a:lnTo>
                  <a:pt x="0" y="5219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152" t="-51691" b="-51348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525779"/>
            <a:ext cx="18288000" cy="761221"/>
            <a:chOff x="0" y="0"/>
            <a:chExt cx="4816593" cy="2004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0486"/>
            </a:xfrm>
            <a:custGeom>
              <a:avLst/>
              <a:gdLst/>
              <a:ahLst/>
              <a:cxnLst/>
              <a:rect l="l" t="t" r="r" b="b"/>
              <a:pathLst>
                <a:path w="4816592" h="200486">
                  <a:moveTo>
                    <a:pt x="0" y="0"/>
                  </a:moveTo>
                  <a:lnTo>
                    <a:pt x="4816592" y="0"/>
                  </a:lnTo>
                  <a:lnTo>
                    <a:pt x="4816592" y="200486"/>
                  </a:lnTo>
                  <a:lnTo>
                    <a:pt x="0" y="200486"/>
                  </a:lnTo>
                  <a:close/>
                </a:path>
              </a:pathLst>
            </a:custGeom>
            <a:solidFill>
              <a:srgbClr val="EB5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38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895350"/>
            <a:ext cx="4943711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COSTITUZIONE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56001" y="990600"/>
            <a:ext cx="1803299" cy="3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A6A6A6"/>
                </a:solidFill>
                <a:latin typeface="Antonio"/>
                <a:ea typeface="Antonio"/>
                <a:cs typeface="Antonio"/>
                <a:sym typeface="Antonio"/>
              </a:rPr>
              <a:t>COS’È ASTRA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995376"/>
            <a:ext cx="6363976" cy="82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ODV di secondo livello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821119"/>
            <a:ext cx="4067718" cy="222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15 </a:t>
            </a:r>
          </a:p>
          <a:p>
            <a:pPr algn="ctr">
              <a:lnSpc>
                <a:spcPts val="4479"/>
              </a:lnSpc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organizzazioni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del terzo settore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359" y="728217"/>
            <a:ext cx="11475834" cy="89234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6369" y="4562796"/>
            <a:ext cx="12302636" cy="5219925"/>
          </a:xfrm>
          <a:custGeom>
            <a:avLst/>
            <a:gdLst/>
            <a:ahLst/>
            <a:cxnLst/>
            <a:rect l="l" t="t" r="r" b="b"/>
            <a:pathLst>
              <a:path w="12302636" h="5219925">
                <a:moveTo>
                  <a:pt x="0" y="0"/>
                </a:moveTo>
                <a:lnTo>
                  <a:pt x="12302636" y="0"/>
                </a:lnTo>
                <a:lnTo>
                  <a:pt x="12302636" y="5219926"/>
                </a:lnTo>
                <a:lnTo>
                  <a:pt x="0" y="5219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152" t="-51691" b="-51348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525779"/>
            <a:ext cx="18288000" cy="761221"/>
            <a:chOff x="0" y="0"/>
            <a:chExt cx="4816593" cy="2004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0486"/>
            </a:xfrm>
            <a:custGeom>
              <a:avLst/>
              <a:gdLst/>
              <a:ahLst/>
              <a:cxnLst/>
              <a:rect l="l" t="t" r="r" b="b"/>
              <a:pathLst>
                <a:path w="4816592" h="200486">
                  <a:moveTo>
                    <a:pt x="0" y="0"/>
                  </a:moveTo>
                  <a:lnTo>
                    <a:pt x="4816592" y="0"/>
                  </a:lnTo>
                  <a:lnTo>
                    <a:pt x="4816592" y="200486"/>
                  </a:lnTo>
                  <a:lnTo>
                    <a:pt x="0" y="200486"/>
                  </a:lnTo>
                  <a:close/>
                </a:path>
              </a:pathLst>
            </a:custGeom>
            <a:solidFill>
              <a:srgbClr val="EB5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38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895350"/>
            <a:ext cx="4943711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COSTITUZIONE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56001" y="990600"/>
            <a:ext cx="1803299" cy="3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A6A6A6"/>
                </a:solidFill>
                <a:latin typeface="Antonio"/>
                <a:ea typeface="Antonio"/>
                <a:cs typeface="Antonio"/>
                <a:sym typeface="Antonio"/>
              </a:rPr>
              <a:t>COS’È ASTRA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995376"/>
            <a:ext cx="6363976" cy="82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ODV di secondo livello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821119"/>
            <a:ext cx="7351866" cy="537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Costituzione Febbraio 2025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6218" y="5086350"/>
            <a:ext cx="6796459" cy="3347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 b="1" u="sng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Sportello ASTRA</a:t>
            </a: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 </a:t>
            </a:r>
          </a:p>
          <a:p>
            <a:pPr algn="ctr">
              <a:lnSpc>
                <a:spcPts val="4479"/>
              </a:lnSpc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Aperto da agosto 2025 </a:t>
            </a:r>
          </a:p>
          <a:p>
            <a:pPr marL="690876" lvl="1" indent="-345438" algn="ctr">
              <a:lnSpc>
                <a:spcPts val="4479"/>
              </a:lnSpc>
              <a:spcBef>
                <a:spcPct val="0"/>
              </a:spcBef>
              <a:buFont typeface="Arial"/>
              <a:buChar char="•"/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Spazio di ascolto e valutazione della situazione economica e sociale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6369" y="4562796"/>
            <a:ext cx="12302636" cy="5219925"/>
          </a:xfrm>
          <a:custGeom>
            <a:avLst/>
            <a:gdLst/>
            <a:ahLst/>
            <a:cxnLst/>
            <a:rect l="l" t="t" r="r" b="b"/>
            <a:pathLst>
              <a:path w="12302636" h="5219925">
                <a:moveTo>
                  <a:pt x="0" y="0"/>
                </a:moveTo>
                <a:lnTo>
                  <a:pt x="12302636" y="0"/>
                </a:lnTo>
                <a:lnTo>
                  <a:pt x="12302636" y="5219926"/>
                </a:lnTo>
                <a:lnTo>
                  <a:pt x="0" y="5219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152" t="-51691" b="-51348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525779"/>
            <a:ext cx="18288000" cy="761221"/>
            <a:chOff x="0" y="0"/>
            <a:chExt cx="4816593" cy="2004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0486"/>
            </a:xfrm>
            <a:custGeom>
              <a:avLst/>
              <a:gdLst/>
              <a:ahLst/>
              <a:cxnLst/>
              <a:rect l="l" t="t" r="r" b="b"/>
              <a:pathLst>
                <a:path w="4816592" h="200486">
                  <a:moveTo>
                    <a:pt x="0" y="0"/>
                  </a:moveTo>
                  <a:lnTo>
                    <a:pt x="4816592" y="0"/>
                  </a:lnTo>
                  <a:lnTo>
                    <a:pt x="4816592" y="200486"/>
                  </a:lnTo>
                  <a:lnTo>
                    <a:pt x="0" y="200486"/>
                  </a:lnTo>
                  <a:close/>
                </a:path>
              </a:pathLst>
            </a:custGeom>
            <a:solidFill>
              <a:srgbClr val="EB5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38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61184" y="1656812"/>
            <a:ext cx="5067808" cy="1627215"/>
          </a:xfrm>
          <a:custGeom>
            <a:avLst/>
            <a:gdLst/>
            <a:ahLst/>
            <a:cxnLst/>
            <a:rect l="l" t="t" r="r" b="b"/>
            <a:pathLst>
              <a:path w="5067808" h="1627215">
                <a:moveTo>
                  <a:pt x="0" y="0"/>
                </a:moveTo>
                <a:lnTo>
                  <a:pt x="5067808" y="0"/>
                </a:lnTo>
                <a:lnTo>
                  <a:pt x="5067808" y="1627214"/>
                </a:lnTo>
                <a:lnTo>
                  <a:pt x="0" y="16272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028700" y="3721608"/>
            <a:ext cx="7077347" cy="5366588"/>
          </a:xfrm>
          <a:custGeom>
            <a:avLst/>
            <a:gdLst/>
            <a:ahLst/>
            <a:cxnLst/>
            <a:rect l="l" t="t" r="r" b="b"/>
            <a:pathLst>
              <a:path w="7077347" h="5366588">
                <a:moveTo>
                  <a:pt x="0" y="0"/>
                </a:moveTo>
                <a:lnTo>
                  <a:pt x="7077347" y="0"/>
                </a:lnTo>
                <a:lnTo>
                  <a:pt x="7077347" y="5366589"/>
                </a:lnTo>
                <a:lnTo>
                  <a:pt x="0" y="53665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141" t="-3599" r="-17401" b="-4949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8701103" y="1505426"/>
            <a:ext cx="7032039" cy="7752874"/>
          </a:xfrm>
          <a:custGeom>
            <a:avLst/>
            <a:gdLst/>
            <a:ahLst/>
            <a:cxnLst/>
            <a:rect l="l" t="t" r="r" b="b"/>
            <a:pathLst>
              <a:path w="7032039" h="7752874">
                <a:moveTo>
                  <a:pt x="0" y="0"/>
                </a:moveTo>
                <a:lnTo>
                  <a:pt x="7032039" y="0"/>
                </a:lnTo>
                <a:lnTo>
                  <a:pt x="7032039" y="7752874"/>
                </a:lnTo>
                <a:lnTo>
                  <a:pt x="0" y="77528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55009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TextBox 9"/>
          <p:cNvSpPr txBox="1"/>
          <p:nvPr/>
        </p:nvSpPr>
        <p:spPr>
          <a:xfrm>
            <a:off x="4200289" y="155183"/>
            <a:ext cx="4943711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TERRITORIO -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76850" y="411730"/>
            <a:ext cx="6363976" cy="82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Il progetto - ASTRA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6369" y="4562796"/>
            <a:ext cx="12302636" cy="5219925"/>
          </a:xfrm>
          <a:custGeom>
            <a:avLst/>
            <a:gdLst/>
            <a:ahLst/>
            <a:cxnLst/>
            <a:rect l="l" t="t" r="r" b="b"/>
            <a:pathLst>
              <a:path w="12302636" h="5219925">
                <a:moveTo>
                  <a:pt x="0" y="0"/>
                </a:moveTo>
                <a:lnTo>
                  <a:pt x="12302636" y="0"/>
                </a:lnTo>
                <a:lnTo>
                  <a:pt x="12302636" y="5219926"/>
                </a:lnTo>
                <a:lnTo>
                  <a:pt x="0" y="5219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152" t="-51691" b="-51348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525779"/>
            <a:ext cx="18288000" cy="761221"/>
            <a:chOff x="0" y="0"/>
            <a:chExt cx="4816593" cy="2004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0486"/>
            </a:xfrm>
            <a:custGeom>
              <a:avLst/>
              <a:gdLst/>
              <a:ahLst/>
              <a:cxnLst/>
              <a:rect l="l" t="t" r="r" b="b"/>
              <a:pathLst>
                <a:path w="4816592" h="200486">
                  <a:moveTo>
                    <a:pt x="0" y="0"/>
                  </a:moveTo>
                  <a:lnTo>
                    <a:pt x="4816592" y="0"/>
                  </a:lnTo>
                  <a:lnTo>
                    <a:pt x="4816592" y="200486"/>
                  </a:lnTo>
                  <a:lnTo>
                    <a:pt x="0" y="200486"/>
                  </a:lnTo>
                  <a:close/>
                </a:path>
              </a:pathLst>
            </a:custGeom>
            <a:solidFill>
              <a:srgbClr val="EB5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38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895350"/>
            <a:ext cx="4943711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VUOTI URBANI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56001" y="990600"/>
            <a:ext cx="1803299" cy="3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A6A6A6"/>
                </a:solidFill>
                <a:latin typeface="Antonio"/>
                <a:ea typeface="Antonio"/>
                <a:cs typeface="Antonio"/>
                <a:sym typeface="Antonio"/>
              </a:rPr>
              <a:t>COS’È ASTRA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270222"/>
            <a:ext cx="13173756" cy="821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b="1" i="1">
                <a:solidFill>
                  <a:srgbClr val="359C8C"/>
                </a:solidFill>
                <a:latin typeface="Antonio Bold Italics"/>
                <a:ea typeface="Antonio Bold Italics"/>
                <a:cs typeface="Antonio Bold Italics"/>
                <a:sym typeface="Antonio Bold Italics"/>
              </a:rPr>
              <a:t>31% - percentuale più alta della media regionale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3763104"/>
            <a:ext cx="16230600" cy="5033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eredità non reclamate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unità che necessitano di manutenzione ordinaria e straordinaria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immobili invenduti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case situate in aree con scarsa domanda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timore di morosità o di mala gestione degli immobili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Aumento degli affitti brevi alimentati dal turismo - aumento dei canoni e riduzione di affitti di lungo periodo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ricostruzione post sisma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PNRR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345665"/>
            <a:ext cx="16230600" cy="7180114"/>
            <a:chOff x="0" y="0"/>
            <a:chExt cx="4274726" cy="18910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891059"/>
            </a:xfrm>
            <a:custGeom>
              <a:avLst/>
              <a:gdLst/>
              <a:ahLst/>
              <a:cxnLst/>
              <a:rect l="l" t="t" r="r" b="b"/>
              <a:pathLst>
                <a:path w="4274726" h="1891059">
                  <a:moveTo>
                    <a:pt x="0" y="0"/>
                  </a:moveTo>
                  <a:lnTo>
                    <a:pt x="4274726" y="0"/>
                  </a:lnTo>
                  <a:lnTo>
                    <a:pt x="4274726" y="1891059"/>
                  </a:lnTo>
                  <a:lnTo>
                    <a:pt x="0" y="1891059"/>
                  </a:lnTo>
                  <a:close/>
                </a:path>
              </a:pathLst>
            </a:custGeom>
            <a:solidFill>
              <a:srgbClr val="3CB4A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19291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37691"/>
            <a:ext cx="5941788" cy="165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566"/>
              </a:lnSpc>
              <a:spcBef>
                <a:spcPct val="0"/>
              </a:spcBef>
            </a:pPr>
            <a:r>
              <a:rPr lang="en-US" sz="9690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OBIETTIVI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456001" y="990600"/>
            <a:ext cx="1803299" cy="3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A6A6A6"/>
                </a:solidFill>
                <a:latin typeface="Antonio"/>
                <a:ea typeface="Antonio"/>
                <a:cs typeface="Antonio"/>
                <a:sym typeface="Antonio"/>
              </a:rPr>
              <a:t>COS’È ASTRA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0182" y="2951786"/>
            <a:ext cx="7351866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migliorare il rapporto tra proprietari ed inquilini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74448" y="3994456"/>
            <a:ext cx="7351866" cy="166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creare un impatto sociale e promuovere un cambiamento culturale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0182" y="5888673"/>
            <a:ext cx="7351866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Attuare un accompagnamento finalizzato al potenziamento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25599" y="7596504"/>
            <a:ext cx="10201348" cy="166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Garanzie sui canoni, sulla manutenzione e sul rispetto contrattuale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en-US" sz="3199" b="1">
              <a:solidFill>
                <a:srgbClr val="000000"/>
              </a:solidFill>
              <a:latin typeface="Roboto Mono Bold"/>
              <a:ea typeface="Roboto Mono Bold"/>
              <a:cs typeface="Roboto Mono Bold"/>
              <a:sym typeface="Roboto Mono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6369" y="4562796"/>
            <a:ext cx="12302636" cy="5219925"/>
          </a:xfrm>
          <a:custGeom>
            <a:avLst/>
            <a:gdLst/>
            <a:ahLst/>
            <a:cxnLst/>
            <a:rect l="l" t="t" r="r" b="b"/>
            <a:pathLst>
              <a:path w="12302636" h="5219925">
                <a:moveTo>
                  <a:pt x="0" y="0"/>
                </a:moveTo>
                <a:lnTo>
                  <a:pt x="12302636" y="0"/>
                </a:lnTo>
                <a:lnTo>
                  <a:pt x="12302636" y="5219926"/>
                </a:lnTo>
                <a:lnTo>
                  <a:pt x="0" y="5219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152" t="-51691" b="-51348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525779"/>
            <a:ext cx="18288000" cy="761221"/>
            <a:chOff x="0" y="0"/>
            <a:chExt cx="4816593" cy="2004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0486"/>
            </a:xfrm>
            <a:custGeom>
              <a:avLst/>
              <a:gdLst/>
              <a:ahLst/>
              <a:cxnLst/>
              <a:rect l="l" t="t" r="r" b="b"/>
              <a:pathLst>
                <a:path w="4816592" h="200486">
                  <a:moveTo>
                    <a:pt x="0" y="0"/>
                  </a:moveTo>
                  <a:lnTo>
                    <a:pt x="4816592" y="0"/>
                  </a:lnTo>
                  <a:lnTo>
                    <a:pt x="4816592" y="200486"/>
                  </a:lnTo>
                  <a:lnTo>
                    <a:pt x="0" y="200486"/>
                  </a:lnTo>
                  <a:close/>
                </a:path>
              </a:pathLst>
            </a:custGeom>
            <a:solidFill>
              <a:srgbClr val="EB5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38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895350"/>
            <a:ext cx="9990675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TARGET DEI DESTINATARI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56001" y="990600"/>
            <a:ext cx="1803299" cy="3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A6A6A6"/>
                </a:solidFill>
                <a:latin typeface="Antonio"/>
                <a:ea typeface="Antonio"/>
                <a:cs typeface="Antonio"/>
                <a:sym typeface="Antonio"/>
              </a:rPr>
              <a:t>COS’È ASTRA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180722"/>
            <a:ext cx="8347339" cy="553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59877" lvl="1" indent="-679938" algn="l">
              <a:lnSpc>
                <a:spcPts val="8818"/>
              </a:lnSpc>
              <a:buFont typeface="Arial"/>
              <a:buChar char="•"/>
            </a:pPr>
            <a:r>
              <a:rPr lang="en-US" sz="6298">
                <a:solidFill>
                  <a:srgbClr val="359C8C"/>
                </a:solidFill>
                <a:latin typeface="Antonio"/>
                <a:ea typeface="Antonio"/>
                <a:cs typeface="Antonio"/>
                <a:sym typeface="Antonio"/>
              </a:rPr>
              <a:t>nuclei familiari</a:t>
            </a:r>
          </a:p>
          <a:p>
            <a:pPr marL="1359877" lvl="1" indent="-679938" algn="l">
              <a:lnSpc>
                <a:spcPts val="8818"/>
              </a:lnSpc>
              <a:buFont typeface="Arial"/>
              <a:buChar char="•"/>
            </a:pPr>
            <a:r>
              <a:rPr lang="en-US" sz="6298">
                <a:solidFill>
                  <a:srgbClr val="359C8C"/>
                </a:solidFill>
                <a:latin typeface="Antonio"/>
                <a:ea typeface="Antonio"/>
                <a:cs typeface="Antonio"/>
                <a:sym typeface="Antonio"/>
              </a:rPr>
              <a:t>nuclei monoparentali </a:t>
            </a:r>
          </a:p>
          <a:p>
            <a:pPr marL="1359877" lvl="1" indent="-679938" algn="l">
              <a:lnSpc>
                <a:spcPts val="8818"/>
              </a:lnSpc>
              <a:buFont typeface="Arial"/>
              <a:buChar char="•"/>
            </a:pPr>
            <a:r>
              <a:rPr lang="en-US" sz="6298">
                <a:solidFill>
                  <a:srgbClr val="359C8C"/>
                </a:solidFill>
                <a:latin typeface="Antonio"/>
                <a:ea typeface="Antonio"/>
                <a:cs typeface="Antonio"/>
                <a:sym typeface="Antonio"/>
              </a:rPr>
              <a:t>persone singole</a:t>
            </a:r>
          </a:p>
          <a:p>
            <a:pPr algn="l">
              <a:lnSpc>
                <a:spcPts val="8818"/>
              </a:lnSpc>
            </a:pPr>
            <a:endParaRPr lang="en-US" sz="6298">
              <a:solidFill>
                <a:srgbClr val="359C8C"/>
              </a:solidFill>
              <a:latin typeface="Antonio"/>
              <a:ea typeface="Antonio"/>
              <a:cs typeface="Antonio"/>
              <a:sym typeface="Antonio"/>
            </a:endParaRPr>
          </a:p>
          <a:p>
            <a:pPr algn="l">
              <a:lnSpc>
                <a:spcPts val="8818"/>
              </a:lnSpc>
              <a:spcBef>
                <a:spcPct val="0"/>
              </a:spcBef>
            </a:pPr>
            <a:r>
              <a:rPr lang="en-US" sz="6298" b="1" i="1" u="sng">
                <a:solidFill>
                  <a:srgbClr val="359C8C"/>
                </a:solidFill>
                <a:latin typeface="Antonio Bold Italics"/>
                <a:ea typeface="Antonio Bold Italics"/>
                <a:cs typeface="Antonio Bold Italics"/>
                <a:sym typeface="Antonio Bold Italics"/>
              </a:rPr>
              <a:t>parzialmente capienti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04180" y="2090626"/>
            <a:ext cx="13869876" cy="8059595"/>
            <a:chOff x="0" y="0"/>
            <a:chExt cx="3652972" cy="21226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52972" cy="2122692"/>
            </a:xfrm>
            <a:custGeom>
              <a:avLst/>
              <a:gdLst/>
              <a:ahLst/>
              <a:cxnLst/>
              <a:rect l="l" t="t" r="r" b="b"/>
              <a:pathLst>
                <a:path w="3652972" h="2122692">
                  <a:moveTo>
                    <a:pt x="0" y="0"/>
                  </a:moveTo>
                  <a:lnTo>
                    <a:pt x="3652972" y="0"/>
                  </a:lnTo>
                  <a:lnTo>
                    <a:pt x="3652972" y="2122692"/>
                  </a:lnTo>
                  <a:lnTo>
                    <a:pt x="0" y="2122692"/>
                  </a:lnTo>
                  <a:close/>
                </a:path>
              </a:pathLst>
            </a:custGeom>
            <a:solidFill>
              <a:srgbClr val="3CB4A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52972" cy="21607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919009" y="707414"/>
            <a:ext cx="12518055" cy="8872172"/>
          </a:xfrm>
          <a:custGeom>
            <a:avLst/>
            <a:gdLst/>
            <a:ahLst/>
            <a:cxnLst/>
            <a:rect l="l" t="t" r="r" b="b"/>
            <a:pathLst>
              <a:path w="12518055" h="8872172">
                <a:moveTo>
                  <a:pt x="0" y="0"/>
                </a:moveTo>
                <a:lnTo>
                  <a:pt x="12518055" y="0"/>
                </a:lnTo>
                <a:lnTo>
                  <a:pt x="12518055" y="8872172"/>
                </a:lnTo>
                <a:lnTo>
                  <a:pt x="0" y="8872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TextBox 6"/>
          <p:cNvSpPr txBox="1"/>
          <p:nvPr/>
        </p:nvSpPr>
        <p:spPr>
          <a:xfrm>
            <a:off x="651908" y="788635"/>
            <a:ext cx="9749232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INDICATORI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1908" y="2261005"/>
            <a:ext cx="3152272" cy="1680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item oggetto </a:t>
            </a:r>
          </a:p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di rilevazione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456001" y="990600"/>
            <a:ext cx="1803299" cy="3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A6A6A6"/>
                </a:solidFill>
                <a:latin typeface="Antonio"/>
                <a:ea typeface="Antonio"/>
                <a:cs typeface="Antonio"/>
                <a:sym typeface="Antonio"/>
              </a:rPr>
              <a:t>COS’È ASTRA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2356" y="2988287"/>
            <a:ext cx="16703288" cy="1631027"/>
            <a:chOff x="0" y="0"/>
            <a:chExt cx="4399220" cy="4295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99220" cy="429571"/>
            </a:xfrm>
            <a:custGeom>
              <a:avLst/>
              <a:gdLst/>
              <a:ahLst/>
              <a:cxnLst/>
              <a:rect l="l" t="t" r="r" b="b"/>
              <a:pathLst>
                <a:path w="4399220" h="429571">
                  <a:moveTo>
                    <a:pt x="0" y="0"/>
                  </a:moveTo>
                  <a:lnTo>
                    <a:pt x="4399220" y="0"/>
                  </a:lnTo>
                  <a:lnTo>
                    <a:pt x="4399220" y="429571"/>
                  </a:lnTo>
                  <a:lnTo>
                    <a:pt x="0" y="429571"/>
                  </a:lnTo>
                  <a:close/>
                </a:path>
              </a:pathLst>
            </a:custGeom>
            <a:solidFill>
              <a:srgbClr val="F0CC3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99220" cy="4676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2356" y="531460"/>
            <a:ext cx="9749232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STRUMENTI ECONOMICI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995376"/>
            <a:ext cx="4566737" cy="82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Fondo Rotativo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52403" y="2950187"/>
            <a:ext cx="15783195" cy="1934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3" lvl="1" indent="-237486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Copertura di affitti, caparre e spese condominiali</a:t>
            </a:r>
          </a:p>
          <a:p>
            <a:pPr marL="474973" lvl="1" indent="-237486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Rientro personalizzato</a:t>
            </a:r>
          </a:p>
          <a:p>
            <a:pPr marL="474973" lvl="1" indent="-237486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Il </a:t>
            </a:r>
            <a:r>
              <a:rPr lang="en-US" sz="2199" b="1">
                <a:solidFill>
                  <a:srgbClr val="000000"/>
                </a:solidFill>
                <a:latin typeface="Roboto Mono Bold"/>
                <a:ea typeface="Roboto Mono Bold"/>
                <a:cs typeface="Roboto Mono Bold"/>
                <a:sym typeface="Roboto Mono Bold"/>
              </a:rPr>
              <a:t>meccanismo circolare</a:t>
            </a:r>
            <a:r>
              <a:rPr lang="en-US" sz="21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 «erogazioni-rimborsi» lo rende capace di generare un circolo virtuoso a supporto di nuovi interventi;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5006953"/>
            <a:ext cx="5991478" cy="82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Fondo Ristrutturazioni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4756" y="8557447"/>
            <a:ext cx="16703288" cy="319953"/>
            <a:chOff x="0" y="0"/>
            <a:chExt cx="4399220" cy="842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99220" cy="84268"/>
            </a:xfrm>
            <a:custGeom>
              <a:avLst/>
              <a:gdLst/>
              <a:ahLst/>
              <a:cxnLst/>
              <a:rect l="l" t="t" r="r" b="b"/>
              <a:pathLst>
                <a:path w="4399220" h="84268">
                  <a:moveTo>
                    <a:pt x="0" y="0"/>
                  </a:moveTo>
                  <a:lnTo>
                    <a:pt x="4399220" y="0"/>
                  </a:lnTo>
                  <a:lnTo>
                    <a:pt x="4399220" y="84268"/>
                  </a:lnTo>
                  <a:lnTo>
                    <a:pt x="0" y="84268"/>
                  </a:lnTo>
                  <a:close/>
                </a:path>
              </a:pathLst>
            </a:custGeom>
            <a:solidFill>
              <a:srgbClr val="F0CC3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399220" cy="122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7373103"/>
            <a:ext cx="5991478" cy="82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Fondo affitti ed utenze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4756" y="6491174"/>
            <a:ext cx="16703288" cy="319953"/>
            <a:chOff x="0" y="0"/>
            <a:chExt cx="4399220" cy="842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399220" cy="84268"/>
            </a:xfrm>
            <a:custGeom>
              <a:avLst/>
              <a:gdLst/>
              <a:ahLst/>
              <a:cxnLst/>
              <a:rect l="l" t="t" r="r" b="b"/>
              <a:pathLst>
                <a:path w="4399220" h="84268">
                  <a:moveTo>
                    <a:pt x="0" y="0"/>
                  </a:moveTo>
                  <a:lnTo>
                    <a:pt x="4399220" y="0"/>
                  </a:lnTo>
                  <a:lnTo>
                    <a:pt x="4399220" y="84268"/>
                  </a:lnTo>
                  <a:lnTo>
                    <a:pt x="0" y="84268"/>
                  </a:lnTo>
                  <a:close/>
                </a:path>
              </a:pathLst>
            </a:custGeom>
            <a:solidFill>
              <a:srgbClr val="F0CC3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399220" cy="122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2356" y="8353752"/>
            <a:ext cx="16855777" cy="246818"/>
            <a:chOff x="0" y="0"/>
            <a:chExt cx="4439382" cy="65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39382" cy="65006"/>
            </a:xfrm>
            <a:custGeom>
              <a:avLst/>
              <a:gdLst/>
              <a:ahLst/>
              <a:cxnLst/>
              <a:rect l="l" t="t" r="r" b="b"/>
              <a:pathLst>
                <a:path w="4439382" h="65006">
                  <a:moveTo>
                    <a:pt x="0" y="0"/>
                  </a:moveTo>
                  <a:lnTo>
                    <a:pt x="4439382" y="0"/>
                  </a:lnTo>
                  <a:lnTo>
                    <a:pt x="4439382" y="65006"/>
                  </a:lnTo>
                  <a:lnTo>
                    <a:pt x="0" y="65006"/>
                  </a:lnTo>
                  <a:close/>
                </a:path>
              </a:pathLst>
            </a:custGeom>
            <a:solidFill>
              <a:srgbClr val="F0CC3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39382" cy="103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2356" y="531460"/>
            <a:ext cx="9749232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EQUIPE MULTIDISCIPLINARE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995376"/>
            <a:ext cx="7713402" cy="505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765" lvl="1" indent="-518383" algn="l">
              <a:lnSpc>
                <a:spcPts val="6722"/>
              </a:lnSpc>
              <a:buFont typeface="Arial"/>
              <a:buChar char="•"/>
            </a:pPr>
            <a:r>
              <a:rPr lang="en-US" sz="4802">
                <a:solidFill>
                  <a:srgbClr val="359C8C"/>
                </a:solidFill>
                <a:latin typeface="Antonio"/>
                <a:ea typeface="Antonio"/>
                <a:cs typeface="Antonio"/>
                <a:sym typeface="Antonio"/>
              </a:rPr>
              <a:t>educatori</a:t>
            </a:r>
          </a:p>
          <a:p>
            <a:pPr marL="1036765" lvl="1" indent="-518383" algn="l">
              <a:lnSpc>
                <a:spcPts val="6722"/>
              </a:lnSpc>
              <a:buFont typeface="Arial"/>
              <a:buChar char="•"/>
            </a:pPr>
            <a:r>
              <a:rPr lang="en-US" sz="4802">
                <a:solidFill>
                  <a:srgbClr val="359C8C"/>
                </a:solidFill>
                <a:latin typeface="Antonio"/>
                <a:ea typeface="Antonio"/>
                <a:cs typeface="Antonio"/>
                <a:sym typeface="Antonio"/>
              </a:rPr>
              <a:t>psicologi</a:t>
            </a:r>
          </a:p>
          <a:p>
            <a:pPr marL="1036765" lvl="1" indent="-518383" algn="l">
              <a:lnSpc>
                <a:spcPts val="6722"/>
              </a:lnSpc>
              <a:buFont typeface="Arial"/>
              <a:buChar char="•"/>
            </a:pPr>
            <a:r>
              <a:rPr lang="en-US" sz="4802">
                <a:solidFill>
                  <a:srgbClr val="359C8C"/>
                </a:solidFill>
                <a:latin typeface="Antonio"/>
                <a:ea typeface="Antonio"/>
                <a:cs typeface="Antonio"/>
                <a:sym typeface="Antonio"/>
              </a:rPr>
              <a:t>consulenti legali</a:t>
            </a:r>
          </a:p>
          <a:p>
            <a:pPr marL="1036765" lvl="1" indent="-518383" algn="l">
              <a:lnSpc>
                <a:spcPts val="6722"/>
              </a:lnSpc>
              <a:buFont typeface="Arial"/>
              <a:buChar char="•"/>
            </a:pPr>
            <a:r>
              <a:rPr lang="en-US" sz="4802">
                <a:solidFill>
                  <a:srgbClr val="359C8C"/>
                </a:solidFill>
                <a:latin typeface="Antonio"/>
                <a:ea typeface="Antonio"/>
                <a:cs typeface="Antonio"/>
                <a:sym typeface="Antonio"/>
              </a:rPr>
              <a:t>mediatori interculturali</a:t>
            </a:r>
          </a:p>
          <a:p>
            <a:pPr marL="1036765" lvl="1" indent="-518383" algn="l">
              <a:lnSpc>
                <a:spcPts val="6722"/>
              </a:lnSpc>
              <a:buFont typeface="Arial"/>
              <a:buChar char="•"/>
            </a:pPr>
            <a:r>
              <a:rPr lang="en-US" sz="4802">
                <a:solidFill>
                  <a:srgbClr val="359C8C"/>
                </a:solidFill>
                <a:latin typeface="Antonio"/>
                <a:ea typeface="Antonio"/>
                <a:cs typeface="Antonio"/>
                <a:sym typeface="Antonio"/>
              </a:rPr>
              <a:t>esperti immobiliari</a:t>
            </a:r>
          </a:p>
          <a:p>
            <a:pPr algn="l">
              <a:lnSpc>
                <a:spcPts val="6722"/>
              </a:lnSpc>
              <a:spcBef>
                <a:spcPct val="0"/>
              </a:spcBef>
            </a:pPr>
            <a:endParaRPr lang="en-US" sz="4802">
              <a:solidFill>
                <a:srgbClr val="359C8C"/>
              </a:solidFill>
              <a:latin typeface="Antonio"/>
              <a:ea typeface="Antonio"/>
              <a:cs typeface="Antonio"/>
              <a:sym typeface="Antoni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6" y="-734445"/>
            <a:ext cx="17932194" cy="1159220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895350"/>
            <a:ext cx="6346674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FINANZIAMENTO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9672" y="582863"/>
            <a:ext cx="16944769" cy="4479018"/>
            <a:chOff x="0" y="0"/>
            <a:chExt cx="4462820" cy="11796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62820" cy="1179659"/>
            </a:xfrm>
            <a:custGeom>
              <a:avLst/>
              <a:gdLst/>
              <a:ahLst/>
              <a:cxnLst/>
              <a:rect l="l" t="t" r="r" b="b"/>
              <a:pathLst>
                <a:path w="4462820" h="1179659">
                  <a:moveTo>
                    <a:pt x="0" y="0"/>
                  </a:moveTo>
                  <a:lnTo>
                    <a:pt x="4462820" y="0"/>
                  </a:lnTo>
                  <a:lnTo>
                    <a:pt x="4462820" y="1179659"/>
                  </a:lnTo>
                  <a:lnTo>
                    <a:pt x="0" y="1179659"/>
                  </a:lnTo>
                  <a:close/>
                </a:path>
              </a:pathLst>
            </a:custGeom>
            <a:solidFill>
              <a:srgbClr val="F0CC3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62820" cy="1217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3734351"/>
            <a:ext cx="7439002" cy="5764372"/>
          </a:xfrm>
          <a:custGeom>
            <a:avLst/>
            <a:gdLst/>
            <a:ahLst/>
            <a:cxnLst/>
            <a:rect l="l" t="t" r="r" b="b"/>
            <a:pathLst>
              <a:path w="7439002" h="5764372">
                <a:moveTo>
                  <a:pt x="0" y="0"/>
                </a:moveTo>
                <a:lnTo>
                  <a:pt x="7439002" y="0"/>
                </a:lnTo>
                <a:lnTo>
                  <a:pt x="7439002" y="5764372"/>
                </a:lnTo>
                <a:lnTo>
                  <a:pt x="0" y="57643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9575285" y="3734351"/>
            <a:ext cx="7684015" cy="5715870"/>
          </a:xfrm>
          <a:custGeom>
            <a:avLst/>
            <a:gdLst/>
            <a:ahLst/>
            <a:cxnLst/>
            <a:rect l="l" t="t" r="r" b="b"/>
            <a:pathLst>
              <a:path w="7684015" h="5715870">
                <a:moveTo>
                  <a:pt x="0" y="0"/>
                </a:moveTo>
                <a:lnTo>
                  <a:pt x="7684015" y="0"/>
                </a:lnTo>
                <a:lnTo>
                  <a:pt x="7684015" y="5715870"/>
                </a:lnTo>
                <a:lnTo>
                  <a:pt x="0" y="57158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TextBox 7"/>
          <p:cNvSpPr txBox="1"/>
          <p:nvPr/>
        </p:nvSpPr>
        <p:spPr>
          <a:xfrm>
            <a:off x="1028700" y="895350"/>
            <a:ext cx="10304640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MODALITÀ DI INTERVENTO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995376"/>
            <a:ext cx="3079828" cy="82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locazioni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163" y="1369547"/>
            <a:ext cx="9933520" cy="954784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895350"/>
            <a:ext cx="13492196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AVANZAMENTO DELLE ATTIVITÀ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985851"/>
            <a:ext cx="3079828" cy="953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2"/>
              </a:lnSpc>
              <a:spcBef>
                <a:spcPct val="0"/>
              </a:spcBef>
            </a:pPr>
            <a:r>
              <a:rPr lang="en-US" sz="56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Età Utenti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456001" y="990600"/>
            <a:ext cx="1803299" cy="371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A6A6A6"/>
                </a:solidFill>
                <a:latin typeface="Antonio"/>
                <a:ea typeface="Antonio"/>
                <a:cs typeface="Antonio"/>
                <a:sym typeface="Antonio"/>
              </a:rPr>
              <a:t>COS’È ASTRA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6369" y="4562796"/>
            <a:ext cx="12302636" cy="5219925"/>
          </a:xfrm>
          <a:custGeom>
            <a:avLst/>
            <a:gdLst/>
            <a:ahLst/>
            <a:cxnLst/>
            <a:rect l="l" t="t" r="r" b="b"/>
            <a:pathLst>
              <a:path w="12302636" h="5219925">
                <a:moveTo>
                  <a:pt x="0" y="0"/>
                </a:moveTo>
                <a:lnTo>
                  <a:pt x="12302636" y="0"/>
                </a:lnTo>
                <a:lnTo>
                  <a:pt x="12302636" y="5219926"/>
                </a:lnTo>
                <a:lnTo>
                  <a:pt x="0" y="5219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152" t="-51691" b="-51348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525779"/>
            <a:ext cx="18288000" cy="761221"/>
            <a:chOff x="0" y="0"/>
            <a:chExt cx="4816593" cy="2004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0486"/>
            </a:xfrm>
            <a:custGeom>
              <a:avLst/>
              <a:gdLst/>
              <a:ahLst/>
              <a:cxnLst/>
              <a:rect l="l" t="t" r="r" b="b"/>
              <a:pathLst>
                <a:path w="4816592" h="200486">
                  <a:moveTo>
                    <a:pt x="0" y="0"/>
                  </a:moveTo>
                  <a:lnTo>
                    <a:pt x="4816592" y="0"/>
                  </a:lnTo>
                  <a:lnTo>
                    <a:pt x="4816592" y="200486"/>
                  </a:lnTo>
                  <a:lnTo>
                    <a:pt x="0" y="200486"/>
                  </a:lnTo>
                  <a:close/>
                </a:path>
              </a:pathLst>
            </a:custGeom>
            <a:solidFill>
              <a:srgbClr val="EB5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38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478" y="370819"/>
            <a:ext cx="11874231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AVANZAMENTO DELLE ATTIVITÀ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6478" y="1903881"/>
            <a:ext cx="6363976" cy="2218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62"/>
              </a:lnSpc>
            </a:pPr>
            <a:r>
              <a:rPr lang="en-US" sz="64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Tipologia</a:t>
            </a:r>
          </a:p>
          <a:p>
            <a:pPr algn="l">
              <a:lnSpc>
                <a:spcPts val="8962"/>
              </a:lnSpc>
              <a:spcBef>
                <a:spcPct val="0"/>
              </a:spcBef>
            </a:pPr>
            <a:r>
              <a:rPr lang="en-US" sz="64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Target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918" y="385159"/>
            <a:ext cx="15354054" cy="1090719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2356" y="8353752"/>
            <a:ext cx="16855777" cy="246818"/>
            <a:chOff x="0" y="0"/>
            <a:chExt cx="4439382" cy="65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39382" cy="65006"/>
            </a:xfrm>
            <a:custGeom>
              <a:avLst/>
              <a:gdLst/>
              <a:ahLst/>
              <a:cxnLst/>
              <a:rect l="l" t="t" r="r" b="b"/>
              <a:pathLst>
                <a:path w="4439382" h="65006">
                  <a:moveTo>
                    <a:pt x="0" y="0"/>
                  </a:moveTo>
                  <a:lnTo>
                    <a:pt x="4439382" y="0"/>
                  </a:lnTo>
                  <a:lnTo>
                    <a:pt x="4439382" y="65006"/>
                  </a:lnTo>
                  <a:lnTo>
                    <a:pt x="0" y="65006"/>
                  </a:lnTo>
                  <a:close/>
                </a:path>
              </a:pathLst>
            </a:custGeom>
            <a:solidFill>
              <a:srgbClr val="F0CC3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39382" cy="103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2356" y="531460"/>
            <a:ext cx="9749232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359C8C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SITUAZIONE DI PARTENZA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09650" y="2014426"/>
            <a:ext cx="16619433" cy="5693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50407" lvl="1" indent="-475204" algn="l">
              <a:lnSpc>
                <a:spcPts val="6162"/>
              </a:lnSpc>
              <a:buFont typeface="Arial"/>
              <a:buChar char="•"/>
            </a:pPr>
            <a:r>
              <a:rPr lang="en-US" sz="4402">
                <a:solidFill>
                  <a:srgbClr val="EB5574"/>
                </a:solidFill>
                <a:latin typeface="Antonio"/>
                <a:ea typeface="Antonio"/>
                <a:cs typeface="Antonio"/>
                <a:sym typeface="Antonio"/>
              </a:rPr>
              <a:t>termine del contratto -  casa messa in vendita</a:t>
            </a:r>
          </a:p>
          <a:p>
            <a:pPr marL="950407" lvl="1" indent="-475204" algn="l">
              <a:lnSpc>
                <a:spcPts val="6162"/>
              </a:lnSpc>
              <a:buFont typeface="Arial"/>
              <a:buChar char="•"/>
            </a:pPr>
            <a:r>
              <a:rPr lang="en-US" sz="4402">
                <a:solidFill>
                  <a:srgbClr val="EB5574"/>
                </a:solidFill>
                <a:latin typeface="Antonio"/>
                <a:ea typeface="Antonio"/>
                <a:cs typeface="Antonio"/>
                <a:sym typeface="Antonio"/>
              </a:rPr>
              <a:t>alloggio non idoneo  - proprietario non disponibile alla ristrutturazione</a:t>
            </a:r>
          </a:p>
          <a:p>
            <a:pPr marL="950407" lvl="1" indent="-475204" algn="l">
              <a:lnSpc>
                <a:spcPts val="6162"/>
              </a:lnSpc>
              <a:buFont typeface="Arial"/>
              <a:buChar char="•"/>
            </a:pPr>
            <a:r>
              <a:rPr lang="en-US" sz="4402">
                <a:solidFill>
                  <a:srgbClr val="EB5574"/>
                </a:solidFill>
                <a:latin typeface="Antonio"/>
                <a:ea typeface="Antonio"/>
                <a:cs typeface="Antonio"/>
                <a:sym typeface="Antonio"/>
              </a:rPr>
              <a:t>fuoriuscita da circuiti di accoglienza CAS - SAI - casa rifugio</a:t>
            </a:r>
          </a:p>
          <a:p>
            <a:pPr marL="1036765" lvl="1" indent="-518383" algn="l">
              <a:lnSpc>
                <a:spcPts val="6722"/>
              </a:lnSpc>
              <a:buFont typeface="Arial"/>
              <a:buChar char="•"/>
            </a:pPr>
            <a:r>
              <a:rPr lang="en-US" sz="4802">
                <a:solidFill>
                  <a:srgbClr val="EB5574"/>
                </a:solidFill>
                <a:latin typeface="Antonio"/>
                <a:ea typeface="Antonio"/>
                <a:cs typeface="Antonio"/>
                <a:sym typeface="Antonio"/>
              </a:rPr>
              <a:t>casa di proprietà all’asta per indebitamento</a:t>
            </a:r>
          </a:p>
          <a:p>
            <a:pPr marL="1036765" lvl="1" indent="-518383" algn="l">
              <a:lnSpc>
                <a:spcPts val="6722"/>
              </a:lnSpc>
              <a:buFont typeface="Arial"/>
              <a:buChar char="•"/>
            </a:pPr>
            <a:r>
              <a:rPr lang="en-US" sz="4802">
                <a:solidFill>
                  <a:srgbClr val="EB5574"/>
                </a:solidFill>
                <a:latin typeface="Antonio"/>
                <a:ea typeface="Antonio"/>
                <a:cs typeface="Antonio"/>
                <a:sym typeface="Antonio"/>
              </a:rPr>
              <a:t>stabili in ristrutturazione (PNRR - 110%)</a:t>
            </a:r>
          </a:p>
          <a:p>
            <a:pPr marL="1036765" lvl="1" indent="-518383" algn="l">
              <a:lnSpc>
                <a:spcPts val="6722"/>
              </a:lnSpc>
              <a:buFont typeface="Arial"/>
              <a:buChar char="•"/>
            </a:pPr>
            <a:r>
              <a:rPr lang="en-US" sz="4802">
                <a:solidFill>
                  <a:srgbClr val="EB5574"/>
                </a:solidFill>
                <a:latin typeface="Antonio"/>
                <a:ea typeface="Antonio"/>
                <a:cs typeface="Antonio"/>
                <a:sym typeface="Antonio"/>
              </a:rPr>
              <a:t>sfratto per morosità</a:t>
            </a:r>
          </a:p>
          <a:p>
            <a:pPr marL="1036765" lvl="1" indent="-518383" algn="l">
              <a:lnSpc>
                <a:spcPts val="6722"/>
              </a:lnSpc>
              <a:buFont typeface="Arial"/>
              <a:buChar char="•"/>
            </a:pPr>
            <a:r>
              <a:rPr lang="en-US" sz="4802">
                <a:solidFill>
                  <a:srgbClr val="EB5574"/>
                </a:solidFill>
                <a:latin typeface="Antonio"/>
                <a:ea typeface="Antonio"/>
                <a:cs typeface="Antonio"/>
                <a:sym typeface="Antonio"/>
              </a:rPr>
              <a:t>senza dimora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7838" y="3322387"/>
            <a:ext cx="16872325" cy="4479018"/>
            <a:chOff x="0" y="0"/>
            <a:chExt cx="4443740" cy="11796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43740" cy="1179659"/>
            </a:xfrm>
            <a:custGeom>
              <a:avLst/>
              <a:gdLst/>
              <a:ahLst/>
              <a:cxnLst/>
              <a:rect l="l" t="t" r="r" b="b"/>
              <a:pathLst>
                <a:path w="4443740" h="1179659">
                  <a:moveTo>
                    <a:pt x="0" y="0"/>
                  </a:moveTo>
                  <a:lnTo>
                    <a:pt x="4443740" y="0"/>
                  </a:lnTo>
                  <a:lnTo>
                    <a:pt x="4443740" y="1179659"/>
                  </a:lnTo>
                  <a:lnTo>
                    <a:pt x="0" y="1179659"/>
                  </a:lnTo>
                  <a:close/>
                </a:path>
              </a:pathLst>
            </a:custGeom>
            <a:solidFill>
              <a:srgbClr val="F0CC32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443740" cy="12177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895350"/>
            <a:ext cx="15574647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CRITICITÀ RISCONTRATE DAL TARGET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995376"/>
            <a:ext cx="16554497" cy="82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Perchè non riescono ad accedere al mercato degli affitti o della vendita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57990" y="3778145"/>
            <a:ext cx="15801310" cy="4023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6168" lvl="1" indent="-308084" algn="l">
              <a:lnSpc>
                <a:spcPts val="3995"/>
              </a:lnSpc>
              <a:buFont typeface="Arial"/>
              <a:buChar char="•"/>
            </a:pPr>
            <a:r>
              <a:rPr lang="en-US" sz="2853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assenza di garanzie sufficienti</a:t>
            </a:r>
          </a:p>
          <a:p>
            <a:pPr marL="616168" lvl="1" indent="-308084" algn="l">
              <a:lnSpc>
                <a:spcPts val="3995"/>
              </a:lnSpc>
              <a:buFont typeface="Arial"/>
              <a:buChar char="•"/>
            </a:pPr>
            <a:r>
              <a:rPr lang="en-US" sz="2853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pregiudizio rispetto alle persone non di nazionalità italiana</a:t>
            </a:r>
          </a:p>
          <a:p>
            <a:pPr marL="616168" lvl="1" indent="-308084" algn="l">
              <a:lnSpc>
                <a:spcPts val="3995"/>
              </a:lnSpc>
              <a:buFont typeface="Arial"/>
              <a:buChar char="•"/>
            </a:pPr>
            <a:r>
              <a:rPr lang="en-US" sz="2853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pregiudizio nei confronti delle donne sole con figli</a:t>
            </a:r>
          </a:p>
          <a:p>
            <a:pPr marL="616168" lvl="1" indent="-308084" algn="l">
              <a:lnSpc>
                <a:spcPts val="3995"/>
              </a:lnSpc>
              <a:buFont typeface="Arial"/>
              <a:buChar char="•"/>
            </a:pPr>
            <a:r>
              <a:rPr lang="en-US" sz="2853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pregiudizio nei confronti delle famiglie numerose</a:t>
            </a:r>
          </a:p>
          <a:p>
            <a:pPr marL="616168" lvl="1" indent="-308084" algn="l">
              <a:lnSpc>
                <a:spcPts val="3995"/>
              </a:lnSpc>
              <a:buFont typeface="Arial"/>
              <a:buChar char="•"/>
            </a:pPr>
            <a:r>
              <a:rPr lang="en-US" sz="2853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pregiudizio nei confronti delle persone con disabilità</a:t>
            </a:r>
          </a:p>
          <a:p>
            <a:pPr marL="616168" lvl="1" indent="-308084" algn="l">
              <a:lnSpc>
                <a:spcPts val="3995"/>
              </a:lnSpc>
              <a:buFont typeface="Arial"/>
              <a:buChar char="•"/>
            </a:pPr>
            <a:r>
              <a:rPr lang="en-US" sz="2853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mancanza di risparmi per il versamento della somma iniziale richiesta dalle banche in sede di richiesta di un mutuo.</a:t>
            </a:r>
          </a:p>
          <a:p>
            <a:pPr algn="l">
              <a:lnSpc>
                <a:spcPts val="3995"/>
              </a:lnSpc>
              <a:spcBef>
                <a:spcPct val="0"/>
              </a:spcBef>
            </a:pPr>
            <a:endParaRPr lang="en-US" sz="2853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3301342" cy="1299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 u="sng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CRITICITÀ RISCONTRATE DA ASTRA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78434" y="3093770"/>
            <a:ext cx="15801310" cy="554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scarsa conoscenza del mercato immobiliare o dell’edilizia popolare pubblica</a:t>
            </a: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difficoltà nella gestione del bilancio economico personale o familiare</a:t>
            </a: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situazione sociale che richiede di dare alla situazione complessiva altre priorità</a:t>
            </a:r>
          </a:p>
          <a:p>
            <a:pPr marL="755647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il ricorso ad ASTRA per situazioni emergenziali ed urgenti</a:t>
            </a:r>
          </a:p>
          <a:p>
            <a:pPr algn="l">
              <a:lnSpc>
                <a:spcPts val="4899"/>
              </a:lnSpc>
              <a:spcBef>
                <a:spcPct val="0"/>
              </a:spcBef>
            </a:pPr>
            <a:endParaRPr lang="en-US" sz="3499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56369" y="4562796"/>
            <a:ext cx="12302636" cy="5219925"/>
          </a:xfrm>
          <a:custGeom>
            <a:avLst/>
            <a:gdLst/>
            <a:ahLst/>
            <a:cxnLst/>
            <a:rect l="l" t="t" r="r" b="b"/>
            <a:pathLst>
              <a:path w="12302636" h="5219925">
                <a:moveTo>
                  <a:pt x="0" y="0"/>
                </a:moveTo>
                <a:lnTo>
                  <a:pt x="12302636" y="0"/>
                </a:lnTo>
                <a:lnTo>
                  <a:pt x="12302636" y="5219926"/>
                </a:lnTo>
                <a:lnTo>
                  <a:pt x="0" y="5219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152" t="-51691" b="-51348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525779"/>
            <a:ext cx="18288000" cy="761221"/>
            <a:chOff x="0" y="0"/>
            <a:chExt cx="4816593" cy="2004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0486"/>
            </a:xfrm>
            <a:custGeom>
              <a:avLst/>
              <a:gdLst/>
              <a:ahLst/>
              <a:cxnLst/>
              <a:rect l="l" t="t" r="r" b="b"/>
              <a:pathLst>
                <a:path w="4816592" h="200486">
                  <a:moveTo>
                    <a:pt x="0" y="0"/>
                  </a:moveTo>
                  <a:lnTo>
                    <a:pt x="4816592" y="0"/>
                  </a:lnTo>
                  <a:lnTo>
                    <a:pt x="4816592" y="200486"/>
                  </a:lnTo>
                  <a:lnTo>
                    <a:pt x="0" y="200486"/>
                  </a:lnTo>
                  <a:close/>
                </a:path>
              </a:pathLst>
            </a:custGeom>
            <a:solidFill>
              <a:srgbClr val="EB557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38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311030"/>
            <a:ext cx="8734971" cy="130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>
                <a:solidFill>
                  <a:srgbClr val="F2599B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QUESTIONE FEMMINILE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517770"/>
            <a:ext cx="4069902" cy="826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2"/>
              </a:lnSpc>
              <a:spcBef>
                <a:spcPct val="0"/>
              </a:spcBef>
            </a:pPr>
            <a:r>
              <a:rPr lang="en-US" sz="4802" i="1">
                <a:solidFill>
                  <a:srgbClr val="359C8C"/>
                </a:solidFill>
                <a:latin typeface="Antonio Italics"/>
                <a:ea typeface="Antonio Italics"/>
                <a:cs typeface="Antonio Italics"/>
                <a:sym typeface="Antonio Italics"/>
              </a:rPr>
              <a:t>Donne ed abitare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3773" y="2895104"/>
            <a:ext cx="15144867" cy="528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0922" lvl="1" indent="-360461" algn="l">
              <a:lnSpc>
                <a:spcPts val="4674"/>
              </a:lnSpc>
              <a:buFont typeface="Arial"/>
              <a:buChar char="•"/>
            </a:pPr>
            <a:r>
              <a:rPr lang="en-US" sz="333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Alle donne è attribuita una maggiore precarietà economica, la situazione diventa ulteriormente più complessa in presenza di figli</a:t>
            </a:r>
          </a:p>
          <a:p>
            <a:pPr algn="l">
              <a:lnSpc>
                <a:spcPts val="4674"/>
              </a:lnSpc>
            </a:pPr>
            <a:endParaRPr lang="en-US" sz="3339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720922" lvl="1" indent="-360461" algn="l">
              <a:lnSpc>
                <a:spcPts val="4674"/>
              </a:lnSpc>
              <a:spcBef>
                <a:spcPct val="0"/>
              </a:spcBef>
              <a:buFont typeface="Arial"/>
              <a:buChar char="•"/>
            </a:pPr>
            <a:r>
              <a:rPr lang="en-US" sz="3339" u="sng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Sovraindebitamento</a:t>
            </a:r>
            <a:r>
              <a:rPr lang="en-US" sz="3339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: abbiamo rilevato una incidenza importante di donne che in seguito a divorzi e separazioni sono rimaste sole con i figli ad affrontare debiti contratti con il coniuge che non possono essere estinti.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53566" y="461819"/>
            <a:ext cx="12539185" cy="5601621"/>
          </a:xfrm>
          <a:custGeom>
            <a:avLst/>
            <a:gdLst/>
            <a:ahLst/>
            <a:cxnLst/>
            <a:rect l="l" t="t" r="r" b="b"/>
            <a:pathLst>
              <a:path w="12539185" h="5601621">
                <a:moveTo>
                  <a:pt x="0" y="0"/>
                </a:moveTo>
                <a:lnTo>
                  <a:pt x="12539185" y="0"/>
                </a:lnTo>
                <a:lnTo>
                  <a:pt x="12539185" y="5601621"/>
                </a:lnTo>
                <a:lnTo>
                  <a:pt x="0" y="56016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459" t="-62701" r="-52350" b="-76299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0" y="9525779"/>
            <a:ext cx="18288000" cy="761221"/>
            <a:chOff x="0" y="0"/>
            <a:chExt cx="4816593" cy="2004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0486"/>
            </a:xfrm>
            <a:custGeom>
              <a:avLst/>
              <a:gdLst/>
              <a:ahLst/>
              <a:cxnLst/>
              <a:rect l="l" t="t" r="r" b="b"/>
              <a:pathLst>
                <a:path w="4816592" h="200486">
                  <a:moveTo>
                    <a:pt x="0" y="0"/>
                  </a:moveTo>
                  <a:lnTo>
                    <a:pt x="4816592" y="0"/>
                  </a:lnTo>
                  <a:lnTo>
                    <a:pt x="4816592" y="200486"/>
                  </a:lnTo>
                  <a:lnTo>
                    <a:pt x="0" y="200486"/>
                  </a:lnTo>
                  <a:close/>
                </a:path>
              </a:pathLst>
            </a:custGeom>
            <a:solidFill>
              <a:srgbClr val="F0CC3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38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4996" y="7958663"/>
            <a:ext cx="13301342" cy="1299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1"/>
              </a:lnSpc>
              <a:spcBef>
                <a:spcPct val="0"/>
              </a:spcBef>
            </a:pPr>
            <a:r>
              <a:rPr lang="en-US" sz="7708" b="1" u="sng">
                <a:solidFill>
                  <a:srgbClr val="EB5574"/>
                </a:solidFill>
                <a:latin typeface="Antonio Bold"/>
                <a:ea typeface="Antonio Bold"/>
                <a:cs typeface="Antonio Bold"/>
                <a:sym typeface="Antonio Bold"/>
              </a:rPr>
              <a:t>GRAZIE PER L’ATTENZIONE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Personalizzato</PresentationFormat>
  <Paragraphs>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impostazione ASTRA presentazione</dc:title>
  <cp:lastModifiedBy>Stefano Felice</cp:lastModifiedBy>
  <cp:revision>2</cp:revision>
  <dcterms:created xsi:type="dcterms:W3CDTF">2006-08-16T00:00:00Z</dcterms:created>
  <dcterms:modified xsi:type="dcterms:W3CDTF">2026-10-28T18:48:45Z</dcterms:modified>
  <dc:identifier>DAG7N4bOxwE</dc:identifier>
</cp:coreProperties>
</file>