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9.xml" ContentType="application/vnd.openxmlformats-officedocument.drawingml.chart+xml"/>
  <Override PartName="/ppt/notesSlides/notesSlide9.xml" ContentType="application/vnd.openxmlformats-officedocument.presentationml.notesSlide+xml"/>
  <Override PartName="/ppt/charts/chart10.xml" ContentType="application/vnd.openxmlformats-officedocument.drawingml.chart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2.xml" ContentType="application/vnd.openxmlformats-officedocument.drawingml.chart+xml"/>
  <Override PartName="/ppt/drawings/drawing1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16.xml" ContentType="application/vnd.openxmlformats-officedocument.presentationml.notesSlide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1" r:id="rId2"/>
    <p:sldMasterId id="2147483713" r:id="rId3"/>
    <p:sldMasterId id="2147483716" r:id="rId4"/>
    <p:sldMasterId id="2147483719" r:id="rId5"/>
  </p:sldMasterIdLst>
  <p:notesMasterIdLst>
    <p:notesMasterId r:id="rId45"/>
  </p:notesMasterIdLst>
  <p:sldIdLst>
    <p:sldId id="452" r:id="rId6"/>
    <p:sldId id="377" r:id="rId7"/>
    <p:sldId id="420" r:id="rId8"/>
    <p:sldId id="426" r:id="rId9"/>
    <p:sldId id="419" r:id="rId10"/>
    <p:sldId id="421" r:id="rId11"/>
    <p:sldId id="425" r:id="rId12"/>
    <p:sldId id="382" r:id="rId13"/>
    <p:sldId id="383" r:id="rId14"/>
    <p:sldId id="385" r:id="rId15"/>
    <p:sldId id="391" r:id="rId16"/>
    <p:sldId id="416" r:id="rId17"/>
    <p:sldId id="264" r:id="rId18"/>
    <p:sldId id="427" r:id="rId19"/>
    <p:sldId id="428" r:id="rId20"/>
    <p:sldId id="429" r:id="rId21"/>
    <p:sldId id="430" r:id="rId22"/>
    <p:sldId id="431" r:id="rId23"/>
    <p:sldId id="432" r:id="rId24"/>
    <p:sldId id="433" r:id="rId25"/>
    <p:sldId id="434" r:id="rId26"/>
    <p:sldId id="435" r:id="rId27"/>
    <p:sldId id="436" r:id="rId28"/>
    <p:sldId id="437" r:id="rId29"/>
    <p:sldId id="438" r:id="rId30"/>
    <p:sldId id="439" r:id="rId31"/>
    <p:sldId id="440" r:id="rId32"/>
    <p:sldId id="441" r:id="rId33"/>
    <p:sldId id="451" r:id="rId34"/>
    <p:sldId id="442" r:id="rId35"/>
    <p:sldId id="443" r:id="rId36"/>
    <p:sldId id="444" r:id="rId37"/>
    <p:sldId id="445" r:id="rId38"/>
    <p:sldId id="446" r:id="rId39"/>
    <p:sldId id="447" r:id="rId40"/>
    <p:sldId id="448" r:id="rId41"/>
    <p:sldId id="449" r:id="rId42"/>
    <p:sldId id="450" r:id="rId43"/>
    <p:sldId id="453" r:id="rId4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men Carotenuto" initials="CC" lastIdx="3" clrIdx="0">
    <p:extLst>
      <p:ext uri="{19B8F6BF-5375-455C-9EA6-DF929625EA0E}">
        <p15:presenceInfo xmlns:p15="http://schemas.microsoft.com/office/powerpoint/2012/main" userId="S::crtcmn65s54d969k@cislmarche.it::4e59350d-97d1-4f88-b296-508bb9e4a1e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5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3" autoAdjust="0"/>
    <p:restoredTop sz="94660"/>
  </p:normalViewPr>
  <p:slideViewPr>
    <p:cSldViewPr snapToGrid="0">
      <p:cViewPr>
        <p:scale>
          <a:sx n="75" d="100"/>
          <a:sy n="75" d="100"/>
        </p:scale>
        <p:origin x="883" y="50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commentAuthors" Target="commentAuthor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it-IT" b="1" dirty="0"/>
              <a:t>Incidenza povertà relativa familiare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 INCID_POVREL_FAM'!$A$6</c:f>
              <c:strCache>
                <c:ptCount val="1"/>
                <c:pt idx="0">
                  <c:v>Italia 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'A INCID_POVREL_FAM'!$B$5:$M$5</c:f>
              <c:strCache>
                <c:ptCount val="12"/>
                <c:pt idx="0">
                  <c:v>2014  </c:v>
                </c:pt>
                <c:pt idx="1">
                  <c:v>2015  </c:v>
                </c:pt>
                <c:pt idx="2">
                  <c:v>2016  </c:v>
                </c:pt>
                <c:pt idx="3">
                  <c:v>2017  </c:v>
                </c:pt>
                <c:pt idx="4">
                  <c:v>2018  </c:v>
                </c:pt>
                <c:pt idx="5">
                  <c:v>2019  </c:v>
                </c:pt>
                <c:pt idx="6">
                  <c:v>2020  </c:v>
                </c:pt>
                <c:pt idx="7">
                  <c:v>2021  </c:v>
                </c:pt>
                <c:pt idx="8">
                  <c:v>2022  </c:v>
                </c:pt>
                <c:pt idx="9">
                  <c:v>2023  </c:v>
                </c:pt>
                <c:pt idx="10">
                  <c:v>2024  </c:v>
                </c:pt>
                <c:pt idx="11">
                  <c:v>2025  </c:v>
                </c:pt>
              </c:strCache>
            </c:strRef>
          </c:cat>
          <c:val>
            <c:numRef>
              <c:f>'A INCID_POVREL_FAM'!$B$6:$M$6</c:f>
              <c:numCache>
                <c:formatCode>#,##0.0</c:formatCode>
                <c:ptCount val="12"/>
                <c:pt idx="0">
                  <c:v>10.199999999999999</c:v>
                </c:pt>
                <c:pt idx="1">
                  <c:v>10.199999999999999</c:v>
                </c:pt>
                <c:pt idx="2">
                  <c:v>10.4</c:v>
                </c:pt>
                <c:pt idx="3">
                  <c:v>12</c:v>
                </c:pt>
                <c:pt idx="4">
                  <c:v>11.5</c:v>
                </c:pt>
                <c:pt idx="5">
                  <c:v>11.2</c:v>
                </c:pt>
                <c:pt idx="6">
                  <c:v>9.8000000000000007</c:v>
                </c:pt>
                <c:pt idx="7">
                  <c:v>10.9</c:v>
                </c:pt>
                <c:pt idx="8">
                  <c:v>10.1</c:v>
                </c:pt>
                <c:pt idx="9">
                  <c:v>10.6</c:v>
                </c:pt>
                <c:pt idx="10">
                  <c:v>10.9</c:v>
                </c:pt>
                <c:pt idx="11">
                  <c:v>10.8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FF-4E98-869F-14B7FAF8820F}"/>
            </c:ext>
          </c:extLst>
        </c:ser>
        <c:ser>
          <c:idx val="1"/>
          <c:order val="1"/>
          <c:tx>
            <c:strRef>
              <c:f>'A INCID_POVREL_FAM'!$A$7</c:f>
              <c:strCache>
                <c:ptCount val="1"/>
                <c:pt idx="0">
                  <c:v>Centro 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'A INCID_POVREL_FAM'!$B$5:$M$5</c:f>
              <c:strCache>
                <c:ptCount val="12"/>
                <c:pt idx="0">
                  <c:v>2014  </c:v>
                </c:pt>
                <c:pt idx="1">
                  <c:v>2015  </c:v>
                </c:pt>
                <c:pt idx="2">
                  <c:v>2016  </c:v>
                </c:pt>
                <c:pt idx="3">
                  <c:v>2017  </c:v>
                </c:pt>
                <c:pt idx="4">
                  <c:v>2018  </c:v>
                </c:pt>
                <c:pt idx="5">
                  <c:v>2019  </c:v>
                </c:pt>
                <c:pt idx="6">
                  <c:v>2020  </c:v>
                </c:pt>
                <c:pt idx="7">
                  <c:v>2021  </c:v>
                </c:pt>
                <c:pt idx="8">
                  <c:v>2022  </c:v>
                </c:pt>
                <c:pt idx="9">
                  <c:v>2023  </c:v>
                </c:pt>
                <c:pt idx="10">
                  <c:v>2024  </c:v>
                </c:pt>
                <c:pt idx="11">
                  <c:v>2025  </c:v>
                </c:pt>
              </c:strCache>
            </c:strRef>
          </c:cat>
          <c:val>
            <c:numRef>
              <c:f>'A INCID_POVREL_FAM'!$B$7:$M$7</c:f>
              <c:numCache>
                <c:formatCode>#,##0.0</c:formatCode>
                <c:ptCount val="12"/>
                <c:pt idx="0">
                  <c:v>5.9</c:v>
                </c:pt>
                <c:pt idx="1">
                  <c:v>6</c:v>
                </c:pt>
                <c:pt idx="2">
                  <c:v>7.7</c:v>
                </c:pt>
                <c:pt idx="3">
                  <c:v>7.3</c:v>
                </c:pt>
                <c:pt idx="4">
                  <c:v>7.8</c:v>
                </c:pt>
                <c:pt idx="5">
                  <c:v>6.4</c:v>
                </c:pt>
                <c:pt idx="6">
                  <c:v>5.7</c:v>
                </c:pt>
                <c:pt idx="7">
                  <c:v>6.7</c:v>
                </c:pt>
                <c:pt idx="8">
                  <c:v>6</c:v>
                </c:pt>
                <c:pt idx="9">
                  <c:v>6.5</c:v>
                </c:pt>
                <c:pt idx="10">
                  <c:v>6.5</c:v>
                </c:pt>
                <c:pt idx="11">
                  <c:v>5.9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FF-4E98-869F-14B7FAF8820F}"/>
            </c:ext>
          </c:extLst>
        </c:ser>
        <c:ser>
          <c:idx val="2"/>
          <c:order val="2"/>
          <c:tx>
            <c:strRef>
              <c:f>'A INCID_POVREL_FAM'!$A$8</c:f>
              <c:strCache>
                <c:ptCount val="1"/>
                <c:pt idx="0">
                  <c:v>Marche 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 INCID_POVREL_FAM'!$B$5:$M$5</c:f>
              <c:strCache>
                <c:ptCount val="12"/>
                <c:pt idx="0">
                  <c:v>2014  </c:v>
                </c:pt>
                <c:pt idx="1">
                  <c:v>2015  </c:v>
                </c:pt>
                <c:pt idx="2">
                  <c:v>2016  </c:v>
                </c:pt>
                <c:pt idx="3">
                  <c:v>2017  </c:v>
                </c:pt>
                <c:pt idx="4">
                  <c:v>2018  </c:v>
                </c:pt>
                <c:pt idx="5">
                  <c:v>2019  </c:v>
                </c:pt>
                <c:pt idx="6">
                  <c:v>2020  </c:v>
                </c:pt>
                <c:pt idx="7">
                  <c:v>2021  </c:v>
                </c:pt>
                <c:pt idx="8">
                  <c:v>2022  </c:v>
                </c:pt>
                <c:pt idx="9">
                  <c:v>2023  </c:v>
                </c:pt>
                <c:pt idx="10">
                  <c:v>2024  </c:v>
                </c:pt>
                <c:pt idx="11">
                  <c:v>2025  </c:v>
                </c:pt>
              </c:strCache>
            </c:strRef>
          </c:cat>
          <c:val>
            <c:numRef>
              <c:f>'A INCID_POVREL_FAM'!$B$8:$M$8</c:f>
              <c:numCache>
                <c:formatCode>#,##0.0</c:formatCode>
                <c:ptCount val="12"/>
                <c:pt idx="0">
                  <c:v>9.4</c:v>
                </c:pt>
                <c:pt idx="1">
                  <c:v>7</c:v>
                </c:pt>
                <c:pt idx="2">
                  <c:v>9.8000000000000007</c:v>
                </c:pt>
                <c:pt idx="3">
                  <c:v>8.1999999999999993</c:v>
                </c:pt>
                <c:pt idx="4">
                  <c:v>10.4</c:v>
                </c:pt>
                <c:pt idx="5">
                  <c:v>8.6999999999999993</c:v>
                </c:pt>
                <c:pt idx="6">
                  <c:v>9.3000000000000007</c:v>
                </c:pt>
                <c:pt idx="7">
                  <c:v>6.9</c:v>
                </c:pt>
                <c:pt idx="8">
                  <c:v>7.9</c:v>
                </c:pt>
                <c:pt idx="9">
                  <c:v>11</c:v>
                </c:pt>
                <c:pt idx="10">
                  <c:v>11.9</c:v>
                </c:pt>
                <c:pt idx="11">
                  <c:v>5.0999999999999996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FF-4E98-869F-14B7FAF882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5443344"/>
        <c:axId val="375441544"/>
      </c:lineChart>
      <c:catAx>
        <c:axId val="37544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75441544"/>
        <c:crosses val="autoZero"/>
        <c:auto val="1"/>
        <c:lblAlgn val="ctr"/>
        <c:lblOffset val="100"/>
        <c:noMultiLvlLbl val="0"/>
      </c:catAx>
      <c:valAx>
        <c:axId val="375441544"/>
        <c:scaling>
          <c:orientation val="minMax"/>
          <c:min val="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7544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ysClr val="windowText" lastClr="000000"/>
          </a:solidFill>
        </a:defRPr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it-IT" b="1"/>
              <a:t>Incidenza povertà relativa individuale (%)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 INCID_POVREL_INDIV'!$A$6</c:f>
              <c:strCache>
                <c:ptCount val="1"/>
                <c:pt idx="0">
                  <c:v>Italia 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'A INCID_POVREL_INDIV'!$B$5:$M$5</c:f>
              <c:strCache>
                <c:ptCount val="12"/>
                <c:pt idx="0">
                  <c:v>2014  </c:v>
                </c:pt>
                <c:pt idx="1">
                  <c:v>2015  </c:v>
                </c:pt>
                <c:pt idx="2">
                  <c:v>2016  </c:v>
                </c:pt>
                <c:pt idx="3">
                  <c:v>2017  </c:v>
                </c:pt>
                <c:pt idx="4">
                  <c:v>2018  </c:v>
                </c:pt>
                <c:pt idx="5">
                  <c:v>2019  </c:v>
                </c:pt>
                <c:pt idx="6">
                  <c:v>2020  </c:v>
                </c:pt>
                <c:pt idx="7">
                  <c:v>2021  </c:v>
                </c:pt>
                <c:pt idx="8">
                  <c:v>2022  </c:v>
                </c:pt>
                <c:pt idx="9">
                  <c:v>2023  </c:v>
                </c:pt>
                <c:pt idx="10">
                  <c:v>2024  </c:v>
                </c:pt>
                <c:pt idx="11">
                  <c:v>2025  </c:v>
                </c:pt>
              </c:strCache>
            </c:strRef>
          </c:cat>
          <c:val>
            <c:numRef>
              <c:f>'A INCID_POVREL_INDIV'!$B$6:$M$6</c:f>
              <c:numCache>
                <c:formatCode>#,##0.0</c:formatCode>
                <c:ptCount val="12"/>
                <c:pt idx="0">
                  <c:v>12.8</c:v>
                </c:pt>
                <c:pt idx="1">
                  <c:v>13.6</c:v>
                </c:pt>
                <c:pt idx="2">
                  <c:v>13.9</c:v>
                </c:pt>
                <c:pt idx="3">
                  <c:v>15.4</c:v>
                </c:pt>
                <c:pt idx="4">
                  <c:v>14.8</c:v>
                </c:pt>
                <c:pt idx="5">
                  <c:v>14.6</c:v>
                </c:pt>
                <c:pt idx="6">
                  <c:v>13.3</c:v>
                </c:pt>
                <c:pt idx="7">
                  <c:v>14.8</c:v>
                </c:pt>
                <c:pt idx="8">
                  <c:v>14</c:v>
                </c:pt>
                <c:pt idx="9">
                  <c:v>14.5</c:v>
                </c:pt>
                <c:pt idx="10">
                  <c:v>14.9</c:v>
                </c:pt>
                <c:pt idx="11">
                  <c:v>14.8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7E-4CE3-AAAE-D98CC7330057}"/>
            </c:ext>
          </c:extLst>
        </c:ser>
        <c:ser>
          <c:idx val="1"/>
          <c:order val="1"/>
          <c:tx>
            <c:strRef>
              <c:f>'A INCID_POVREL_INDIV'!$A$7</c:f>
              <c:strCache>
                <c:ptCount val="1"/>
                <c:pt idx="0">
                  <c:v>Centro 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'A INCID_POVREL_INDIV'!$B$5:$M$5</c:f>
              <c:strCache>
                <c:ptCount val="12"/>
                <c:pt idx="0">
                  <c:v>2014  </c:v>
                </c:pt>
                <c:pt idx="1">
                  <c:v>2015  </c:v>
                </c:pt>
                <c:pt idx="2">
                  <c:v>2016  </c:v>
                </c:pt>
                <c:pt idx="3">
                  <c:v>2017  </c:v>
                </c:pt>
                <c:pt idx="4">
                  <c:v>2018  </c:v>
                </c:pt>
                <c:pt idx="5">
                  <c:v>2019  </c:v>
                </c:pt>
                <c:pt idx="6">
                  <c:v>2020  </c:v>
                </c:pt>
                <c:pt idx="7">
                  <c:v>2021  </c:v>
                </c:pt>
                <c:pt idx="8">
                  <c:v>2022  </c:v>
                </c:pt>
                <c:pt idx="9">
                  <c:v>2023  </c:v>
                </c:pt>
                <c:pt idx="10">
                  <c:v>2024  </c:v>
                </c:pt>
                <c:pt idx="11">
                  <c:v>2025  </c:v>
                </c:pt>
              </c:strCache>
            </c:strRef>
          </c:cat>
          <c:val>
            <c:numRef>
              <c:f>'A INCID_POVREL_INDIV'!$B$7:$M$7</c:f>
              <c:numCache>
                <c:formatCode>#,##0.0</c:formatCode>
                <c:ptCount val="12"/>
                <c:pt idx="0">
                  <c:v>7.8</c:v>
                </c:pt>
                <c:pt idx="1">
                  <c:v>8.9</c:v>
                </c:pt>
                <c:pt idx="2">
                  <c:v>10.5</c:v>
                </c:pt>
                <c:pt idx="3">
                  <c:v>10</c:v>
                </c:pt>
                <c:pt idx="4">
                  <c:v>10.7</c:v>
                </c:pt>
                <c:pt idx="5">
                  <c:v>8.9</c:v>
                </c:pt>
                <c:pt idx="6">
                  <c:v>8.1999999999999993</c:v>
                </c:pt>
                <c:pt idx="7">
                  <c:v>10</c:v>
                </c:pt>
                <c:pt idx="8">
                  <c:v>9.5</c:v>
                </c:pt>
                <c:pt idx="9">
                  <c:v>9.4</c:v>
                </c:pt>
                <c:pt idx="10">
                  <c:v>9.6</c:v>
                </c:pt>
                <c:pt idx="11">
                  <c:v>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7E-4CE3-AAAE-D98CC7330057}"/>
            </c:ext>
          </c:extLst>
        </c:ser>
        <c:ser>
          <c:idx val="2"/>
          <c:order val="2"/>
          <c:tx>
            <c:strRef>
              <c:f>'A INCID_POVREL_INDIV'!$A$8</c:f>
              <c:strCache>
                <c:ptCount val="1"/>
                <c:pt idx="0">
                  <c:v>Marche 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 INCID_POVREL_INDIV'!$B$5:$M$5</c:f>
              <c:strCache>
                <c:ptCount val="12"/>
                <c:pt idx="0">
                  <c:v>2014  </c:v>
                </c:pt>
                <c:pt idx="1">
                  <c:v>2015  </c:v>
                </c:pt>
                <c:pt idx="2">
                  <c:v>2016  </c:v>
                </c:pt>
                <c:pt idx="3">
                  <c:v>2017  </c:v>
                </c:pt>
                <c:pt idx="4">
                  <c:v>2018  </c:v>
                </c:pt>
                <c:pt idx="5">
                  <c:v>2019  </c:v>
                </c:pt>
                <c:pt idx="6">
                  <c:v>2020  </c:v>
                </c:pt>
                <c:pt idx="7">
                  <c:v>2021  </c:v>
                </c:pt>
                <c:pt idx="8">
                  <c:v>2022  </c:v>
                </c:pt>
                <c:pt idx="9">
                  <c:v>2023  </c:v>
                </c:pt>
                <c:pt idx="10">
                  <c:v>2024  </c:v>
                </c:pt>
                <c:pt idx="11">
                  <c:v>2025  </c:v>
                </c:pt>
              </c:strCache>
            </c:strRef>
          </c:cat>
          <c:val>
            <c:numRef>
              <c:f>'A INCID_POVREL_INDIV'!$B$8:$M$8</c:f>
              <c:numCache>
                <c:formatCode>#,##0.0</c:formatCode>
                <c:ptCount val="12"/>
                <c:pt idx="0">
                  <c:v>12.1</c:v>
                </c:pt>
                <c:pt idx="1">
                  <c:v>11.5</c:v>
                </c:pt>
                <c:pt idx="2">
                  <c:v>11.7</c:v>
                </c:pt>
                <c:pt idx="3">
                  <c:v>12.2</c:v>
                </c:pt>
                <c:pt idx="4">
                  <c:v>13.2</c:v>
                </c:pt>
                <c:pt idx="5">
                  <c:v>12.7</c:v>
                </c:pt>
                <c:pt idx="6">
                  <c:v>14.6</c:v>
                </c:pt>
                <c:pt idx="7">
                  <c:v>11.4</c:v>
                </c:pt>
                <c:pt idx="8">
                  <c:v>12.4</c:v>
                </c:pt>
                <c:pt idx="9">
                  <c:v>17.5</c:v>
                </c:pt>
                <c:pt idx="10">
                  <c:v>17.899999999999999</c:v>
                </c:pt>
                <c:pt idx="11">
                  <c:v>6.9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7E-4CE3-AAAE-D98CC73300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0992704"/>
        <c:axId val="510999904"/>
      </c:lineChart>
      <c:catAx>
        <c:axId val="51099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10999904"/>
        <c:crosses val="autoZero"/>
        <c:auto val="1"/>
        <c:lblAlgn val="ctr"/>
        <c:lblOffset val="100"/>
        <c:noMultiLvlLbl val="0"/>
      </c:catAx>
      <c:valAx>
        <c:axId val="510999904"/>
        <c:scaling>
          <c:orientation val="minMax"/>
          <c:min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1099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ysClr val="windowText" lastClr="000000"/>
          </a:solidFill>
        </a:defRPr>
      </a:pPr>
      <a:endParaRPr lang="it-IT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 b="1" i="0" u="none" strike="noStrike">
                <a:solidFill>
                  <a:srgbClr val="0B3A5E"/>
                </a:solidFill>
                <a:latin typeface="+mn-lt"/>
              </a:defRPr>
            </a:pPr>
            <a:r>
              <a:rPr lang="it-IT" sz="1800" b="1" i="0" u="none" strike="noStrike">
                <a:solidFill>
                  <a:srgbClr val="0B3A5E"/>
                </a:solidFill>
                <a:latin typeface="+mn-lt"/>
              </a:rPr>
              <a:t>Occupati per età, variazione 2025 su 2024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Variazione occupati %</c:v>
                </c:pt>
              </c:strCache>
            </c:strRef>
          </c:tx>
          <c:spPr>
            <a:solidFill>
              <a:srgbClr val="F28A2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6A6-427B-B3A2-785DDBF31774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6A6-427B-B3A2-785DDBF31774}"/>
              </c:ext>
            </c:extLst>
          </c:dPt>
          <c:dPt>
            <c:idx val="2"/>
            <c:invertIfNegative val="0"/>
            <c:bubble3D val="0"/>
            <c:spPr>
              <a:solidFill>
                <a:srgbClr val="0090D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F6A6-427B-B3A2-785DDBF31774}"/>
              </c:ext>
            </c:extLst>
          </c:dPt>
          <c:dLbls>
            <c:numFmt formatCode="\+0.0&quot;%&quot;;\-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1B2733"/>
                    </a:solidFill>
                    <a:latin typeface="+mn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15-34 anni</c:v>
                </c:pt>
                <c:pt idx="1">
                  <c:v>35-49 anni</c:v>
                </c:pt>
                <c:pt idx="2">
                  <c:v>50 anni e più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-5.3</c:v>
                </c:pt>
                <c:pt idx="1">
                  <c:v>-1.2</c:v>
                </c:pt>
                <c:pt idx="2">
                  <c:v>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6A6-427B-B3A2-785DDBF3177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182391808"/>
        <c:axId val="149320192"/>
      </c:barChart>
      <c:catAx>
        <c:axId val="182391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1B2733"/>
                </a:solidFill>
                <a:latin typeface="+mn-lt"/>
              </a:defRPr>
            </a:pPr>
            <a:endParaRPr lang="it-IT"/>
          </a:p>
        </c:txPr>
        <c:crossAx val="149320192"/>
        <c:crosses val="autoZero"/>
        <c:auto val="1"/>
        <c:lblAlgn val="ctr"/>
        <c:lblOffset val="100"/>
        <c:noMultiLvlLbl val="1"/>
      </c:catAx>
      <c:valAx>
        <c:axId val="149320192"/>
        <c:scaling>
          <c:orientation val="minMax"/>
          <c:max val="9"/>
          <c:min val="-8"/>
        </c:scaling>
        <c:delete val="1"/>
        <c:axPos val="l"/>
        <c:numFmt formatCode="General" sourceLinked="0"/>
        <c:majorTickMark val="out"/>
        <c:minorTickMark val="none"/>
        <c:tickLblPos val="nextTo"/>
        <c:crossAx val="182391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800" b="1" i="0" u="none" strike="noStrike">
                <a:solidFill>
                  <a:srgbClr val="0B3A5E"/>
                </a:solidFill>
                <a:latin typeface="+mn-lt"/>
              </a:defRPr>
            </a:pPr>
            <a:r>
              <a:rPr lang="it-IT" sz="1800" b="1" i="0" u="none" strike="noStrike">
                <a:solidFill>
                  <a:srgbClr val="0B3A5E"/>
                </a:solidFill>
                <a:latin typeface="+mn-lt"/>
              </a:rPr>
              <a:t>Assunzioni a termine su totale nuove assunzioni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a termine</c:v>
                </c:pt>
              </c:strCache>
            </c:strRef>
          </c:tx>
          <c:spPr>
            <a:solidFill>
              <a:srgbClr val="A8DBF2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A87-401F-9AD3-271C4130C85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A87-401F-9AD3-271C4130C85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A87-401F-9AD3-271C4130C855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A87-401F-9AD3-271C4130C855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BA87-401F-9AD3-271C4130C855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BA87-401F-9AD3-271C4130C855}"/>
              </c:ext>
            </c:extLst>
          </c:dPt>
          <c:dPt>
            <c:idx val="6"/>
            <c:invertIfNegative val="0"/>
            <c:bubble3D val="0"/>
            <c:spPr>
              <a:solidFill>
                <a:srgbClr val="0090D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BA87-401F-9AD3-271C4130C855}"/>
              </c:ext>
            </c:extLst>
          </c:dPt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1B2733"/>
                    </a:solidFill>
                    <a:latin typeface="+mn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39.299999999999997</c:v>
                </c:pt>
                <c:pt idx="1">
                  <c:v>38.299999999999997</c:v>
                </c:pt>
                <c:pt idx="2">
                  <c:v>38.6</c:v>
                </c:pt>
                <c:pt idx="3">
                  <c:v>37.9</c:v>
                </c:pt>
                <c:pt idx="4">
                  <c:v>39.4</c:v>
                </c:pt>
                <c:pt idx="5">
                  <c:v>39.299999999999997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A87-401F-9AD3-271C4130C85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147295232"/>
        <c:axId val="149322496"/>
      </c:barChart>
      <c:catAx>
        <c:axId val="147295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1B2733"/>
                </a:solidFill>
                <a:latin typeface="+mn-lt"/>
              </a:defRPr>
            </a:pPr>
            <a:endParaRPr lang="it-IT"/>
          </a:p>
        </c:txPr>
        <c:crossAx val="149322496"/>
        <c:crosses val="autoZero"/>
        <c:auto val="1"/>
        <c:lblAlgn val="ctr"/>
        <c:lblOffset val="100"/>
        <c:noMultiLvlLbl val="1"/>
      </c:catAx>
      <c:valAx>
        <c:axId val="149322496"/>
        <c:scaling>
          <c:orientation val="minMax"/>
          <c:max val="48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147295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800" b="1" i="0" u="none" strike="noStrike">
                <a:solidFill>
                  <a:srgbClr val="0B3A5E"/>
                </a:solidFill>
                <a:latin typeface="+mn-lt"/>
              </a:defRPr>
            </a:pPr>
            <a:r>
              <a:rPr lang="it-IT" sz="1800" b="1" i="0" u="none" strike="noStrike">
                <a:solidFill>
                  <a:srgbClr val="0B3A5E"/>
                </a:solidFill>
                <a:latin typeface="+mn-lt"/>
              </a:rPr>
              <a:t>Disoccupati (persone 15-74 anni)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Disoccupati</c:v>
                </c:pt>
              </c:strCache>
            </c:strRef>
          </c:tx>
          <c:spPr>
            <a:solidFill>
              <a:srgbClr val="A8DBF2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DA3-4B4D-BB56-262FCDD3FAC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BDA3-4B4D-BB56-262FCDD3FAC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DA3-4B4D-BB56-262FCDD3FAC2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BDA3-4B4D-BB56-262FCDD3FAC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BDA3-4B4D-BB56-262FCDD3FAC2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BDA3-4B4D-BB56-262FCDD3FAC2}"/>
              </c:ext>
            </c:extLst>
          </c:dPt>
          <c:dPt>
            <c:idx val="6"/>
            <c:invertIfNegative val="0"/>
            <c:bubble3D val="0"/>
            <c:spPr>
              <a:solidFill>
                <a:srgbClr val="0090D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BDA3-4B4D-BB56-262FCDD3FAC2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1B2733"/>
                    </a:solidFill>
                    <a:latin typeface="+mn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59534</c:v>
                </c:pt>
                <c:pt idx="1">
                  <c:v>49644</c:v>
                </c:pt>
                <c:pt idx="2">
                  <c:v>47112</c:v>
                </c:pt>
                <c:pt idx="3">
                  <c:v>42036</c:v>
                </c:pt>
                <c:pt idx="4">
                  <c:v>34745</c:v>
                </c:pt>
                <c:pt idx="5">
                  <c:v>34465</c:v>
                </c:pt>
                <c:pt idx="6">
                  <c:v>34658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DA3-4B4D-BB56-262FCDD3FAC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182392832"/>
        <c:axId val="150380544"/>
      </c:barChart>
      <c:catAx>
        <c:axId val="182392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1B2733"/>
                </a:solidFill>
                <a:latin typeface="+mn-lt"/>
              </a:defRPr>
            </a:pPr>
            <a:endParaRPr lang="it-IT"/>
          </a:p>
        </c:txPr>
        <c:crossAx val="150380544"/>
        <c:crosses val="autoZero"/>
        <c:auto val="1"/>
        <c:lblAlgn val="ctr"/>
        <c:lblOffset val="100"/>
        <c:noMultiLvlLbl val="1"/>
      </c:catAx>
      <c:valAx>
        <c:axId val="150380544"/>
        <c:scaling>
          <c:orientation val="minMax"/>
          <c:max val="720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182392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800" b="1" i="0" u="none" strike="noStrike">
                <a:solidFill>
                  <a:srgbClr val="0B3A5E"/>
                </a:solidFill>
                <a:latin typeface="+mn-lt"/>
              </a:defRPr>
            </a:pPr>
            <a:r>
              <a:rPr lang="it-IT" sz="1800" b="1" i="0" u="none" strike="noStrike">
                <a:solidFill>
                  <a:srgbClr val="0B3A5E"/>
                </a:solidFill>
                <a:latin typeface="+mn-lt"/>
              </a:rPr>
              <a:t>Tasso per fascia d'età (anni)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Tasso</c:v>
                </c:pt>
              </c:strCache>
            </c:strRef>
          </c:tx>
          <c:spPr>
            <a:solidFill>
              <a:srgbClr val="0090D0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2FC-49B5-A352-505464655A3A}"/>
              </c:ext>
            </c:extLst>
          </c:dPt>
          <c:dPt>
            <c:idx val="1"/>
            <c:invertIfNegative val="0"/>
            <c:bubble3D val="0"/>
            <c:spPr>
              <a:solidFill>
                <a:srgbClr val="A8DBF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2FC-49B5-A352-505464655A3A}"/>
              </c:ext>
            </c:extLst>
          </c:dPt>
          <c:dPt>
            <c:idx val="2"/>
            <c:invertIfNegative val="0"/>
            <c:bubble3D val="0"/>
            <c:spPr>
              <a:solidFill>
                <a:srgbClr val="A8DBF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2FC-49B5-A352-505464655A3A}"/>
              </c:ext>
            </c:extLst>
          </c:dPt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1B2733"/>
                    </a:solidFill>
                    <a:latin typeface="+mn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15-34</c:v>
                </c:pt>
                <c:pt idx="1">
                  <c:v>35-49</c:v>
                </c:pt>
                <c:pt idx="2">
                  <c:v>50 e oltre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10.8</c:v>
                </c:pt>
                <c:pt idx="1">
                  <c:v>4</c:v>
                </c:pt>
                <c:pt idx="2">
                  <c:v>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2FC-49B5-A352-505464655A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149805568"/>
        <c:axId val="150381696"/>
      </c:barChart>
      <c:catAx>
        <c:axId val="149805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1B2733"/>
                </a:solidFill>
                <a:latin typeface="+mn-lt"/>
              </a:defRPr>
            </a:pPr>
            <a:endParaRPr lang="it-IT"/>
          </a:p>
        </c:txPr>
        <c:crossAx val="150381696"/>
        <c:crosses val="autoZero"/>
        <c:auto val="1"/>
        <c:lblAlgn val="ctr"/>
        <c:lblOffset val="100"/>
        <c:noMultiLvlLbl val="1"/>
      </c:catAx>
      <c:valAx>
        <c:axId val="150381696"/>
        <c:scaling>
          <c:orientation val="minMax"/>
          <c:max val="13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14980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800" b="1" i="0" u="none" strike="noStrike">
                <a:solidFill>
                  <a:srgbClr val="0B3A5E"/>
                </a:solidFill>
                <a:latin typeface="+mn-lt"/>
              </a:defRPr>
            </a:pPr>
            <a:r>
              <a:rPr lang="it-IT" sz="1800" b="1" i="0" u="none" strike="noStrike">
                <a:solidFill>
                  <a:srgbClr val="0B3A5E"/>
                </a:solidFill>
                <a:latin typeface="+mn-lt"/>
              </a:rPr>
              <a:t>Inattivi, variazione 2025 su 2024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Variazione inattivi %</c:v>
                </c:pt>
              </c:strCache>
            </c:strRef>
          </c:tx>
          <c:spPr>
            <a:solidFill>
              <a:srgbClr val="F28A2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DB5-480E-8890-8EF7103809D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DB5-480E-8890-8EF7103809DF}"/>
              </c:ext>
            </c:extLst>
          </c:dPt>
          <c:dPt>
            <c:idx val="2"/>
            <c:invertIfNegative val="0"/>
            <c:bubble3D val="0"/>
            <c:spPr>
              <a:solidFill>
                <a:srgbClr val="0090D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1DB5-480E-8890-8EF7103809DF}"/>
              </c:ext>
            </c:extLst>
          </c:dPt>
          <c:dPt>
            <c:idx val="3"/>
            <c:invertIfNegative val="0"/>
            <c:bubble3D val="0"/>
            <c:spPr>
              <a:solidFill>
                <a:srgbClr val="0090D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1DB5-480E-8890-8EF7103809DF}"/>
              </c:ext>
            </c:extLst>
          </c:dPt>
          <c:dLbls>
            <c:numFmt formatCode="\+0.0&quot;%&quot;;\-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1B2733"/>
                    </a:solidFill>
                    <a:latin typeface="+mn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Totale inattivi</c:v>
                </c:pt>
                <c:pt idx="1">
                  <c:v>Donne</c:v>
                </c:pt>
                <c:pt idx="2">
                  <c:v>Uomini</c:v>
                </c:pt>
                <c:pt idx="3">
                  <c:v>15-34 anni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-1.4</c:v>
                </c:pt>
                <c:pt idx="1">
                  <c:v>-3.5</c:v>
                </c:pt>
                <c:pt idx="2">
                  <c:v>1.6</c:v>
                </c:pt>
                <c:pt idx="3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DB5-480E-8890-8EF7103809D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149812736"/>
        <c:axId val="150384000"/>
      </c:barChart>
      <c:catAx>
        <c:axId val="1498127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1B2733"/>
                </a:solidFill>
                <a:latin typeface="+mn-lt"/>
              </a:defRPr>
            </a:pPr>
            <a:endParaRPr lang="it-IT"/>
          </a:p>
        </c:txPr>
        <c:crossAx val="150384000"/>
        <c:crosses val="autoZero"/>
        <c:auto val="1"/>
        <c:lblAlgn val="ctr"/>
        <c:lblOffset val="100"/>
        <c:noMultiLvlLbl val="1"/>
      </c:catAx>
      <c:valAx>
        <c:axId val="150384000"/>
        <c:scaling>
          <c:orientation val="minMax"/>
          <c:max val="8"/>
          <c:min val="-7"/>
        </c:scaling>
        <c:delete val="1"/>
        <c:axPos val="t"/>
        <c:numFmt formatCode="General" sourceLinked="0"/>
        <c:majorTickMark val="out"/>
        <c:minorTickMark val="none"/>
        <c:tickLblPos val="low"/>
        <c:crossAx val="149812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800" b="1" i="0" u="none" strike="noStrike">
                <a:solidFill>
                  <a:srgbClr val="0B3A5E"/>
                </a:solidFill>
                <a:latin typeface="+mn-lt"/>
              </a:defRPr>
            </a:pPr>
            <a:r>
              <a:rPr lang="it-IT" sz="1800" b="1" i="0" u="none" strike="noStrike">
                <a:solidFill>
                  <a:srgbClr val="0B3A5E"/>
                </a:solidFill>
                <a:latin typeface="+mn-lt"/>
              </a:rPr>
              <a:t>Ore di CIG autorizzate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Ore CIG</c:v>
                </c:pt>
              </c:strCache>
            </c:strRef>
          </c:tx>
          <c:spPr>
            <a:solidFill>
              <a:srgbClr val="A8DBF2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F84-4A08-8D67-10317E40D76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5F84-4A08-8D67-10317E40D76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5F84-4A08-8D67-10317E40D76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5F84-4A08-8D67-10317E40D76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5F84-4A08-8D67-10317E40D76F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5F84-4A08-8D67-10317E40D76F}"/>
              </c:ext>
            </c:extLst>
          </c:dPt>
          <c:dPt>
            <c:idx val="6"/>
            <c:invertIfNegative val="0"/>
            <c:bubble3D val="0"/>
            <c:spPr>
              <a:solidFill>
                <a:srgbClr val="0090D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5F84-4A08-8D67-10317E40D76F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1B2733"/>
                    </a:solidFill>
                    <a:latin typeface="+mn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14396619</c:v>
                </c:pt>
                <c:pt idx="1">
                  <c:v>102206439</c:v>
                </c:pt>
                <c:pt idx="2">
                  <c:v>59818216</c:v>
                </c:pt>
                <c:pt idx="3">
                  <c:v>15488267</c:v>
                </c:pt>
                <c:pt idx="4">
                  <c:v>16014086</c:v>
                </c:pt>
                <c:pt idx="5">
                  <c:v>23199352</c:v>
                </c:pt>
                <c:pt idx="6">
                  <c:v>23549430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F84-4A08-8D67-10317E40D76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axId val="192351232"/>
        <c:axId val="150386304"/>
      </c:barChart>
      <c:catAx>
        <c:axId val="19235123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1B2733"/>
                </a:solidFill>
                <a:latin typeface="+mn-lt"/>
              </a:defRPr>
            </a:pPr>
            <a:endParaRPr lang="it-IT"/>
          </a:p>
        </c:txPr>
        <c:crossAx val="150386304"/>
        <c:crosses val="autoZero"/>
        <c:auto val="1"/>
        <c:lblAlgn val="ctr"/>
        <c:lblOffset val="100"/>
        <c:noMultiLvlLbl val="1"/>
      </c:catAx>
      <c:valAx>
        <c:axId val="150386304"/>
        <c:scaling>
          <c:orientation val="minMax"/>
          <c:max val="140000000"/>
          <c:min val="0"/>
        </c:scaling>
        <c:delete val="1"/>
        <c:axPos val="t"/>
        <c:numFmt formatCode="General" sourceLinked="0"/>
        <c:majorTickMark val="out"/>
        <c:minorTickMark val="none"/>
        <c:tickLblPos val="low"/>
        <c:crossAx val="192351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800" b="1" i="0" u="none" strike="noStrike">
                <a:solidFill>
                  <a:srgbClr val="0B3A5E"/>
                </a:solidFill>
                <a:latin typeface="+mn-lt"/>
              </a:defRPr>
            </a:pPr>
            <a:r>
              <a:rPr lang="it-IT" sz="1800" b="1" i="0" u="none" strike="noStrike">
                <a:solidFill>
                  <a:srgbClr val="0B3A5E"/>
                </a:solidFill>
                <a:latin typeface="+mn-lt"/>
              </a:rPr>
              <a:t>Abbandono scolastico, 18-24 anni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Abbandono %</c:v>
                </c:pt>
              </c:strCache>
            </c:strRef>
          </c:tx>
          <c:spPr>
            <a:solidFill>
              <a:srgbClr val="A8DBF2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753-43DC-A801-770634DE210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753-43DC-A801-770634DE210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C753-43DC-A801-770634DE210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C753-43DC-A801-770634DE210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C753-43DC-A801-770634DE210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C753-43DC-A801-770634DE2109}"/>
              </c:ext>
            </c:extLst>
          </c:dPt>
          <c:dPt>
            <c:idx val="6"/>
            <c:invertIfNegative val="0"/>
            <c:bubble3D val="0"/>
            <c:spPr>
              <a:solidFill>
                <a:srgbClr val="0090D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C753-43DC-A801-770634DE2109}"/>
              </c:ext>
            </c:extLst>
          </c:dPt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1B2733"/>
                    </a:solidFill>
                    <a:latin typeface="+mn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8.5</c:v>
                </c:pt>
                <c:pt idx="1">
                  <c:v>9.1999999999999993</c:v>
                </c:pt>
                <c:pt idx="2">
                  <c:v>7.9</c:v>
                </c:pt>
                <c:pt idx="3">
                  <c:v>5.8</c:v>
                </c:pt>
                <c:pt idx="4">
                  <c:v>6.1</c:v>
                </c:pt>
                <c:pt idx="5">
                  <c:v>9.1</c:v>
                </c:pt>
                <c:pt idx="6">
                  <c:v>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753-43DC-A801-770634DE21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5104640"/>
        <c:axId val="183792128"/>
      </c:barChart>
      <c:catAx>
        <c:axId val="205104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1B2733"/>
                </a:solidFill>
                <a:latin typeface="+mn-lt"/>
              </a:defRPr>
            </a:pPr>
            <a:endParaRPr lang="it-IT"/>
          </a:p>
        </c:txPr>
        <c:crossAx val="183792128"/>
        <c:crosses val="autoZero"/>
        <c:auto val="1"/>
        <c:lblAlgn val="ctr"/>
        <c:lblOffset val="100"/>
        <c:noMultiLvlLbl val="1"/>
      </c:catAx>
      <c:valAx>
        <c:axId val="183792128"/>
        <c:scaling>
          <c:orientation val="minMax"/>
          <c:max val="11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5104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800" b="1" i="0" u="none" strike="noStrike">
                <a:solidFill>
                  <a:srgbClr val="0B3A5E"/>
                </a:solidFill>
                <a:latin typeface="+mn-lt"/>
              </a:defRPr>
            </a:pPr>
            <a:r>
              <a:rPr lang="it-IT" sz="1800" b="1" i="0" u="none" strike="noStrike">
                <a:solidFill>
                  <a:srgbClr val="0B3A5E"/>
                </a:solidFill>
                <a:latin typeface="+mn-lt"/>
              </a:rPr>
              <a:t>Dispersione scolastica a fine secondaria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Dispersione %</c:v>
                </c:pt>
              </c:strCache>
            </c:strRef>
          </c:tx>
          <c:spPr>
            <a:solidFill>
              <a:srgbClr val="0090D0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80C-4367-AFE2-020F57B2D20E}"/>
              </c:ext>
            </c:extLst>
          </c:dPt>
          <c:dPt>
            <c:idx val="1"/>
            <c:invertIfNegative val="0"/>
            <c:bubble3D val="0"/>
            <c:spPr>
              <a:solidFill>
                <a:srgbClr val="A8DBF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180C-4367-AFE2-020F57B2D20E}"/>
              </c:ext>
            </c:extLst>
          </c:dPt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1B2733"/>
                    </a:solidFill>
                    <a:latin typeface="+mn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Marche</c:v>
                </c:pt>
                <c:pt idx="1">
                  <c:v>Italia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7.5</c:v>
                </c:pt>
                <c:pt idx="1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0C-4367-AFE2-020F57B2D2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5208576"/>
        <c:axId val="167898496"/>
      </c:barChart>
      <c:catAx>
        <c:axId val="205208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1B2733"/>
                </a:solidFill>
                <a:latin typeface="+mn-lt"/>
              </a:defRPr>
            </a:pPr>
            <a:endParaRPr lang="it-IT"/>
          </a:p>
        </c:txPr>
        <c:crossAx val="167898496"/>
        <c:crosses val="autoZero"/>
        <c:auto val="1"/>
        <c:lblAlgn val="ctr"/>
        <c:lblOffset val="100"/>
        <c:noMultiLvlLbl val="1"/>
      </c:catAx>
      <c:valAx>
        <c:axId val="167898496"/>
        <c:scaling>
          <c:orientation val="minMax"/>
          <c:max val="11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5208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pPr>
              <a:defRPr sz="1800" b="1" i="0" u="none" strike="noStrike">
                <a:solidFill>
                  <a:srgbClr val="0B3A5E"/>
                </a:solidFill>
                <a:latin typeface="+mn-lt"/>
              </a:defRPr>
            </a:pPr>
            <a:r>
              <a:rPr lang="it-IT" sz="1800" b="1" i="0" u="none" strike="noStrike">
                <a:solidFill>
                  <a:srgbClr val="0B3A5E"/>
                </a:solidFill>
                <a:latin typeface="+mn-lt"/>
              </a:rPr>
              <a:t>Tasso NEET, 15-29 anni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NEET %</c:v>
                </c:pt>
              </c:strCache>
            </c:strRef>
          </c:tx>
          <c:spPr>
            <a:solidFill>
              <a:srgbClr val="A8DBF2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1FE-4ADD-8249-78E59573B6F9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11FE-4ADD-8249-78E59573B6F9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11FE-4ADD-8249-78E59573B6F9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11FE-4ADD-8249-78E59573B6F9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11FE-4ADD-8249-78E59573B6F9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11FE-4ADD-8249-78E59573B6F9}"/>
              </c:ext>
            </c:extLst>
          </c:dPt>
          <c:dPt>
            <c:idx val="6"/>
            <c:invertIfNegative val="0"/>
            <c:bubble3D val="0"/>
            <c:spPr>
              <a:solidFill>
                <a:srgbClr val="0090D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11FE-4ADD-8249-78E59573B6F9}"/>
              </c:ext>
            </c:extLst>
          </c:dPt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1B2733"/>
                    </a:solidFill>
                    <a:latin typeface="+mn-lt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15.3</c:v>
                </c:pt>
                <c:pt idx="1">
                  <c:v>17.899999999999999</c:v>
                </c:pt>
                <c:pt idx="2">
                  <c:v>16</c:v>
                </c:pt>
                <c:pt idx="3">
                  <c:v>13.1</c:v>
                </c:pt>
                <c:pt idx="4">
                  <c:v>10.6</c:v>
                </c:pt>
                <c:pt idx="5">
                  <c:v>10.6</c:v>
                </c:pt>
                <c:pt idx="6">
                  <c:v>10.8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1FE-4ADD-8249-78E59573B6F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5513728"/>
        <c:axId val="167899648"/>
      </c:barChart>
      <c:catAx>
        <c:axId val="205513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1B2733"/>
                </a:solidFill>
                <a:latin typeface="+mn-lt"/>
              </a:defRPr>
            </a:pPr>
            <a:endParaRPr lang="it-IT"/>
          </a:p>
        </c:txPr>
        <c:crossAx val="167899648"/>
        <c:crosses val="autoZero"/>
        <c:auto val="1"/>
        <c:lblAlgn val="ctr"/>
        <c:lblOffset val="100"/>
        <c:noMultiLvlLbl val="1"/>
      </c:catAx>
      <c:valAx>
        <c:axId val="167899648"/>
        <c:scaling>
          <c:orientation val="minMax"/>
          <c:max val="22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5513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700" b="1">
                <a:solidFill>
                  <a:srgbClr val="0D3B5C"/>
                </a:solidFill>
              </a:rPr>
              <a:t>Persone senza dimora incontrate (2019–2025)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5513728"/>
        <c:axId val="167899648"/>
      </c:barChart>
      <c:catAx>
        <c:axId val="2055137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1B2733"/>
                </a:solidFill>
                <a:latin typeface="+mn-lt"/>
              </a:defRPr>
            </a:pPr>
            <a:endParaRPr lang="it-IT"/>
          </a:p>
        </c:txPr>
        <c:crossAx val="167899648"/>
        <c:crosses val="autoZero"/>
        <c:auto val="1"/>
        <c:lblAlgn val="ctr"/>
        <c:lblOffset val="100"/>
        <c:noMultiLvlLbl val="1"/>
      </c:catAx>
      <c:valAx>
        <c:axId val="167899648"/>
        <c:scaling>
          <c:orientation val="minMax"/>
          <c:max val="7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5513728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500" b="1">
                <a:solidFill>
                  <a:srgbClr val="0D3B5C"/>
                </a:solidFill>
              </a:rPr>
              <a:t>Lavoro nella grave esclusione abitativa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Percentuale</c:v>
                </c:pt>
              </c:strCache>
            </c:strRef>
          </c:tx>
          <c:spPr>
            <a:solidFill>
              <a:srgbClr val="0090D0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92CA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80C-4367-AFE2-020F57B2D20E}"/>
              </c:ext>
            </c:extLst>
          </c:dPt>
          <c:dPt>
            <c:idx val="1"/>
            <c:invertIfNegative val="0"/>
            <c:bubble3D val="0"/>
            <c:spPr>
              <a:solidFill>
                <a:srgbClr val="A6D8E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80C-4367-AFE2-020F57B2D20E}"/>
              </c:ext>
            </c:extLst>
          </c:dPt>
          <c:dPt>
            <c:idx val="2"/>
            <c:invertIfNegative val="1"/>
            <c:bubble3D val="0"/>
            <c:spPr>
              <a:solidFill>
                <a:srgbClr val="A6D8E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3E59-4E9B-A55E-7048F7A0665F}"/>
              </c:ext>
            </c:extLst>
          </c:dPt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 i="0" u="none" strike="noStrike">
                    <a:solidFill>
                      <a:srgbClr val="1B2733"/>
                    </a:solidFill>
                    <a:latin typeface="+mn-lt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Disoccupati</c:v>
                </c:pt>
                <c:pt idx="1">
                  <c:v>Occupati</c:v>
                </c:pt>
                <c:pt idx="2">
                  <c:v>Lavoro irreg.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76.7</c:v>
                </c:pt>
                <c:pt idx="1">
                  <c:v>9.1</c:v>
                </c:pt>
                <c:pt idx="2">
                  <c:v>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0C-4367-AFE2-020F57B2D20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5208576"/>
        <c:axId val="167898496"/>
      </c:barChart>
      <c:catAx>
        <c:axId val="205208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800" b="0" i="0" u="none" strike="noStrike">
                <a:solidFill>
                  <a:srgbClr val="1B2733"/>
                </a:solidFill>
                <a:latin typeface="+mn-lt"/>
              </a:defRPr>
            </a:pPr>
            <a:endParaRPr lang="it-IT"/>
          </a:p>
        </c:txPr>
        <c:crossAx val="167898496"/>
        <c:crosses val="autoZero"/>
        <c:auto val="1"/>
        <c:lblAlgn val="ctr"/>
        <c:lblOffset val="100"/>
        <c:noMultiLvlLbl val="1"/>
      </c:catAx>
      <c:valAx>
        <c:axId val="167898496"/>
        <c:scaling>
          <c:orientation val="minMax"/>
          <c:max val="9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5208576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700" b="1">
                <a:solidFill>
                  <a:srgbClr val="0D3B5C"/>
                </a:solidFill>
              </a:rPr>
              <a:t>Giocato regionale (miliardi di €)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Miliardi €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A6D8E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F51F-408E-B9C4-BE4694F42E19}"/>
              </c:ext>
            </c:extLst>
          </c:dPt>
          <c:dPt>
            <c:idx val="1"/>
            <c:invertIfNegative val="1"/>
            <c:bubble3D val="0"/>
            <c:spPr>
              <a:solidFill>
                <a:srgbClr val="A6D8E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F51F-408E-B9C4-BE4694F42E19}"/>
              </c:ext>
            </c:extLst>
          </c:dPt>
          <c:dPt>
            <c:idx val="2"/>
            <c:invertIfNegative val="1"/>
            <c:bubble3D val="0"/>
            <c:spPr>
              <a:solidFill>
                <a:srgbClr val="A6D8E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F51F-408E-B9C4-BE4694F42E19}"/>
              </c:ext>
            </c:extLst>
          </c:dPt>
          <c:dPt>
            <c:idx val="3"/>
            <c:invertIfNegative val="1"/>
            <c:bubble3D val="0"/>
            <c:spPr>
              <a:solidFill>
                <a:srgbClr val="A6D8E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F51F-408E-B9C4-BE4694F42E19}"/>
              </c:ext>
            </c:extLst>
          </c:dPt>
          <c:dPt>
            <c:idx val="4"/>
            <c:invertIfNegative val="1"/>
            <c:bubble3D val="0"/>
            <c:spPr>
              <a:solidFill>
                <a:srgbClr val="A6D8E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F51F-408E-B9C4-BE4694F42E19}"/>
              </c:ext>
            </c:extLst>
          </c:dPt>
          <c:dPt>
            <c:idx val="5"/>
            <c:invertIfNegative val="1"/>
            <c:bubble3D val="0"/>
            <c:spPr>
              <a:solidFill>
                <a:srgbClr val="0092CA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F51F-408E-B9C4-BE4694F42E19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1F2D37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2023*</c:v>
                </c:pt>
                <c:pt idx="4">
                  <c:v>2024</c:v>
                </c:pt>
                <c:pt idx="5">
                  <c:v>2025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2.2400000000000002</c:v>
                </c:pt>
                <c:pt idx="1">
                  <c:v>2.79</c:v>
                </c:pt>
                <c:pt idx="2">
                  <c:v>3.37</c:v>
                </c:pt>
                <c:pt idx="3">
                  <c:v>3.63</c:v>
                </c:pt>
                <c:pt idx="4">
                  <c:v>3.8130000000000002</c:v>
                </c:pt>
                <c:pt idx="5">
                  <c:v>4.0027456819999996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51F-408E-B9C4-BE4694F42E1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>
                <a:solidFill>
                  <a:srgbClr val="1F2D37"/>
                </a:solidFill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4.7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  <c:majorUnit val="1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title>
      <c:tx>
        <c:rich>
          <a:bodyPr/>
          <a:lstStyle/>
          <a:p>
            <a:r>
              <a:rPr lang="it-IT" sz="1700" b="1">
                <a:solidFill>
                  <a:srgbClr val="0D3B5C"/>
                </a:solidFill>
              </a:rPr>
              <a:t>Totali annui, miliardi di euro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Miliardi €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A6D8EE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5BEC-4909-AE2E-53D609D3D78F}"/>
              </c:ext>
            </c:extLst>
          </c:dPt>
          <c:dPt>
            <c:idx val="1"/>
            <c:invertIfNegative val="1"/>
            <c:bubble3D val="0"/>
            <c:spPr>
              <a:solidFill>
                <a:srgbClr val="0092CA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5BEC-4909-AE2E-53D609D3D78F}"/>
              </c:ext>
            </c:extLst>
          </c:dPt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rgbClr val="1F2D37"/>
                    </a:solidFill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Spesa alimentare
(stima)</c:v>
                </c:pt>
                <c:pt idx="1">
                  <c:v>Giocato d’azzardo
(puntate)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4.3727</c:v>
                </c:pt>
                <c:pt idx="1">
                  <c:v>4.0027456819999996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EC-4909-AE2E-53D609D3D7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>
                <a:solidFill>
                  <a:srgbClr val="1F2D37"/>
                </a:solidFill>
              </a:defRPr>
            </a:pPr>
            <a:endParaRPr lang="it-IT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  <c:majorUnit val="1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10-28T11:37:38.728" idx="3">
    <p:pos x="3171" y="2833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7A22D7-BE99-4F83-A223-F649DFB2840E}" type="doc">
      <dgm:prSet loTypeId="urn:microsoft.com/office/officeart/2005/8/layout/cycle8" loCatId="cycle" qsTypeId="urn:microsoft.com/office/officeart/2005/8/quickstyle/3d2" qsCatId="3D" csTypeId="urn:microsoft.com/office/officeart/2005/8/colors/colorful1" csCatId="colorful" phldr="1"/>
      <dgm:spPr/>
    </dgm:pt>
    <dgm:pt modelId="{C0ACABC0-28CD-4FDE-B000-1536CA94E46B}">
      <dgm:prSet phldrT="[Testo]" custT="1"/>
      <dgm:spPr/>
      <dgm:t>
        <a:bodyPr/>
        <a:lstStyle/>
        <a:p>
          <a:pPr algn="l"/>
          <a:r>
            <a:rPr lang="it-IT" sz="1600" b="1" dirty="0"/>
            <a:t>  Disagio,</a:t>
          </a:r>
        </a:p>
        <a:p>
          <a:pPr algn="ctr"/>
          <a:r>
            <a:rPr lang="it-IT" sz="1600" b="1" dirty="0"/>
            <a:t>Assenza, carenza mancanza di opportunità,</a:t>
          </a:r>
        </a:p>
        <a:p>
          <a:pPr algn="ctr"/>
          <a:r>
            <a:rPr lang="it-IT" sz="1600" b="1" dirty="0"/>
            <a:t>esclusione sociale, partecipativa e relazionale</a:t>
          </a:r>
        </a:p>
      </dgm:t>
    </dgm:pt>
    <dgm:pt modelId="{472C1AF3-9CE2-4D1C-AE3E-E058D292243F}" type="parTrans" cxnId="{15585819-7D42-418A-BB54-852F550B15E3}">
      <dgm:prSet/>
      <dgm:spPr/>
      <dgm:t>
        <a:bodyPr/>
        <a:lstStyle/>
        <a:p>
          <a:endParaRPr lang="it-IT"/>
        </a:p>
      </dgm:t>
    </dgm:pt>
    <dgm:pt modelId="{90097CBF-F1DC-496C-B9DC-249BF73C38ED}" type="sibTrans" cxnId="{15585819-7D42-418A-BB54-852F550B15E3}">
      <dgm:prSet/>
      <dgm:spPr/>
      <dgm:t>
        <a:bodyPr/>
        <a:lstStyle/>
        <a:p>
          <a:endParaRPr lang="it-IT"/>
        </a:p>
      </dgm:t>
    </dgm:pt>
    <dgm:pt modelId="{56E9C199-04BC-4EA4-A19C-5DB214A8249F}">
      <dgm:prSet phldrT="[Testo]" custT="1"/>
      <dgm:spPr/>
      <dgm:t>
        <a:bodyPr/>
        <a:lstStyle/>
        <a:p>
          <a:endParaRPr lang="it-IT" sz="2400" b="1" dirty="0"/>
        </a:p>
        <a:p>
          <a:r>
            <a:rPr lang="it-IT" sz="1800" b="1" dirty="0"/>
            <a:t>Fallimento personale</a:t>
          </a:r>
        </a:p>
        <a:p>
          <a:r>
            <a:rPr lang="it-IT" sz="1800" b="1" dirty="0"/>
            <a:t>Circuito della povertà</a:t>
          </a:r>
        </a:p>
      </dgm:t>
    </dgm:pt>
    <dgm:pt modelId="{784391D6-A21C-4C4E-9DC5-B39CF6EE029A}" type="parTrans" cxnId="{BAB46A96-0F0E-4FE4-8498-F1356216AC68}">
      <dgm:prSet/>
      <dgm:spPr/>
      <dgm:t>
        <a:bodyPr/>
        <a:lstStyle/>
        <a:p>
          <a:endParaRPr lang="it-IT"/>
        </a:p>
      </dgm:t>
    </dgm:pt>
    <dgm:pt modelId="{3A7F7C05-2957-4CC7-A059-2BF2F3D25393}" type="sibTrans" cxnId="{BAB46A96-0F0E-4FE4-8498-F1356216AC68}">
      <dgm:prSet/>
      <dgm:spPr/>
      <dgm:t>
        <a:bodyPr/>
        <a:lstStyle/>
        <a:p>
          <a:endParaRPr lang="it-IT"/>
        </a:p>
      </dgm:t>
    </dgm:pt>
    <dgm:pt modelId="{E34A936B-0CFF-4183-AED3-66D7E11D8327}">
      <dgm:prSet phldrT="[Testo]" custT="1"/>
      <dgm:spPr/>
      <dgm:t>
        <a:bodyPr/>
        <a:lstStyle/>
        <a:p>
          <a:pPr lvl="0"/>
          <a:r>
            <a:rPr lang="it-IT" sz="1600" b="1" dirty="0"/>
            <a:t>Mancanza  di reddito</a:t>
          </a:r>
        </a:p>
        <a:p>
          <a:pPr lvl="0"/>
          <a:r>
            <a:rPr lang="it-IT" sz="1600" b="1" dirty="0"/>
            <a:t>Sufficiente a soddisfare le esigenze primarie di vita </a:t>
          </a:r>
        </a:p>
        <a:p>
          <a:endParaRPr lang="it-IT" sz="1300" dirty="0"/>
        </a:p>
      </dgm:t>
    </dgm:pt>
    <dgm:pt modelId="{4B2D1D7E-B7A4-4533-A926-A858D3499C44}" type="parTrans" cxnId="{53131382-92B9-43D9-B0D2-7F9EDA7A2816}">
      <dgm:prSet/>
      <dgm:spPr/>
      <dgm:t>
        <a:bodyPr/>
        <a:lstStyle/>
        <a:p>
          <a:endParaRPr lang="it-IT"/>
        </a:p>
      </dgm:t>
    </dgm:pt>
    <dgm:pt modelId="{E237AC9C-2A52-4AAC-A312-54F0B63DA853}" type="sibTrans" cxnId="{53131382-92B9-43D9-B0D2-7F9EDA7A2816}">
      <dgm:prSet/>
      <dgm:spPr/>
      <dgm:t>
        <a:bodyPr/>
        <a:lstStyle/>
        <a:p>
          <a:endParaRPr lang="it-IT"/>
        </a:p>
      </dgm:t>
    </dgm:pt>
    <dgm:pt modelId="{9F396CB9-BC69-4426-BCB9-B7C37927B365}" type="pres">
      <dgm:prSet presAssocID="{B17A22D7-BE99-4F83-A223-F649DFB2840E}" presName="compositeShape" presStyleCnt="0">
        <dgm:presLayoutVars>
          <dgm:chMax val="7"/>
          <dgm:dir/>
          <dgm:resizeHandles val="exact"/>
        </dgm:presLayoutVars>
      </dgm:prSet>
      <dgm:spPr/>
    </dgm:pt>
    <dgm:pt modelId="{5A574C6F-56E1-4129-AE8F-6BD9581ECBFB}" type="pres">
      <dgm:prSet presAssocID="{B17A22D7-BE99-4F83-A223-F649DFB2840E}" presName="wedge1" presStyleLbl="node1" presStyleIdx="0" presStyleCnt="3" custScaleX="115808" custScaleY="92552" custLinFactNeighborX="-5549" custLinFactNeighborY="-2922"/>
      <dgm:spPr/>
    </dgm:pt>
    <dgm:pt modelId="{9A645D30-1B75-4D2B-924A-9E3ECCF1F1F5}" type="pres">
      <dgm:prSet presAssocID="{B17A22D7-BE99-4F83-A223-F649DFB2840E}" presName="dummy1a" presStyleCnt="0"/>
      <dgm:spPr/>
    </dgm:pt>
    <dgm:pt modelId="{434E227E-F2F5-4E04-A15D-C82CFC850E4D}" type="pres">
      <dgm:prSet presAssocID="{B17A22D7-BE99-4F83-A223-F649DFB2840E}" presName="dummy1b" presStyleCnt="0"/>
      <dgm:spPr/>
    </dgm:pt>
    <dgm:pt modelId="{D12AD396-EBAD-4D11-BE5A-663962BC74AA}" type="pres">
      <dgm:prSet presAssocID="{B17A22D7-BE99-4F83-A223-F649DFB2840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D5852397-2C50-4995-80DE-D763546F6EA4}" type="pres">
      <dgm:prSet presAssocID="{B17A22D7-BE99-4F83-A223-F649DFB2840E}" presName="wedge2" presStyleLbl="node1" presStyleIdx="1" presStyleCnt="3" custScaleX="120523" custScaleY="101121" custLinFactNeighborX="-4002" custLinFactNeighborY="-1059"/>
      <dgm:spPr/>
    </dgm:pt>
    <dgm:pt modelId="{C26EDC06-454E-40A8-B881-51DDDCF7DE01}" type="pres">
      <dgm:prSet presAssocID="{B17A22D7-BE99-4F83-A223-F649DFB2840E}" presName="dummy2a" presStyleCnt="0"/>
      <dgm:spPr/>
    </dgm:pt>
    <dgm:pt modelId="{CF4FD062-8112-4418-B782-E8D93ED5842A}" type="pres">
      <dgm:prSet presAssocID="{B17A22D7-BE99-4F83-A223-F649DFB2840E}" presName="dummy2b" presStyleCnt="0"/>
      <dgm:spPr/>
    </dgm:pt>
    <dgm:pt modelId="{2ED24441-30F7-4830-8A67-B10AC3B6E09D}" type="pres">
      <dgm:prSet presAssocID="{B17A22D7-BE99-4F83-A223-F649DFB2840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75588F3B-EA59-4169-8A43-0A10FDB3BD27}" type="pres">
      <dgm:prSet presAssocID="{B17A22D7-BE99-4F83-A223-F649DFB2840E}" presName="wedge3" presStyleLbl="node1" presStyleIdx="2" presStyleCnt="3" custScaleX="125736" custScaleY="100294" custLinFactNeighborX="-3413" custLinFactNeighborY="523"/>
      <dgm:spPr/>
    </dgm:pt>
    <dgm:pt modelId="{E057531B-DE14-4002-8418-6B52090B7F99}" type="pres">
      <dgm:prSet presAssocID="{B17A22D7-BE99-4F83-A223-F649DFB2840E}" presName="dummy3a" presStyleCnt="0"/>
      <dgm:spPr/>
    </dgm:pt>
    <dgm:pt modelId="{3352ABF6-A7FF-4A10-BE8C-BAB451D8E10F}" type="pres">
      <dgm:prSet presAssocID="{B17A22D7-BE99-4F83-A223-F649DFB2840E}" presName="dummy3b" presStyleCnt="0"/>
      <dgm:spPr/>
    </dgm:pt>
    <dgm:pt modelId="{616375FC-605E-4824-B050-2E80BD7CAB0E}" type="pres">
      <dgm:prSet presAssocID="{B17A22D7-BE99-4F83-A223-F649DFB2840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A49E79E6-370B-4DCA-B3A4-7C421CF29ABC}" type="pres">
      <dgm:prSet presAssocID="{90097CBF-F1DC-496C-B9DC-249BF73C38ED}" presName="arrowWedge1" presStyleLbl="fgSibTrans2D1" presStyleIdx="0" presStyleCnt="3" custLinFactNeighborX="15020" custLinFactNeighborY="-1454"/>
      <dgm:spPr/>
    </dgm:pt>
    <dgm:pt modelId="{DB68262D-9162-4E4C-9865-717C0C5D6DD9}" type="pres">
      <dgm:prSet presAssocID="{3A7F7C05-2957-4CC7-A059-2BF2F3D25393}" presName="arrowWedge2" presStyleLbl="fgSibTrans2D1" presStyleIdx="1" presStyleCnt="3" custScaleX="107081" custScaleY="101852" custLinFactNeighborX="180" custLinFactNeighborY="8933"/>
      <dgm:spPr/>
    </dgm:pt>
    <dgm:pt modelId="{58D722FE-A4B1-4928-9EA5-1782FB05B966}" type="pres">
      <dgm:prSet presAssocID="{E237AC9C-2A52-4AAC-A312-54F0B63DA853}" presName="arrowWedge3" presStyleLbl="fgSibTrans2D1" presStyleIdx="2" presStyleCnt="3" custScaleX="97796" custLinFactNeighborX="-17128" custLinFactNeighborY="-1810"/>
      <dgm:spPr/>
    </dgm:pt>
  </dgm:ptLst>
  <dgm:cxnLst>
    <dgm:cxn modelId="{50777D01-13FE-417A-939B-768C42B61A86}" type="presOf" srcId="{56E9C199-04BC-4EA4-A19C-5DB214A8249F}" destId="{2ED24441-30F7-4830-8A67-B10AC3B6E09D}" srcOrd="1" destOrd="0" presId="urn:microsoft.com/office/officeart/2005/8/layout/cycle8"/>
    <dgm:cxn modelId="{15585819-7D42-418A-BB54-852F550B15E3}" srcId="{B17A22D7-BE99-4F83-A223-F649DFB2840E}" destId="{C0ACABC0-28CD-4FDE-B000-1536CA94E46B}" srcOrd="0" destOrd="0" parTransId="{472C1AF3-9CE2-4D1C-AE3E-E058D292243F}" sibTransId="{90097CBF-F1DC-496C-B9DC-249BF73C38ED}"/>
    <dgm:cxn modelId="{635F1E27-D8FD-453A-8513-53316AB8A6DF}" type="presOf" srcId="{56E9C199-04BC-4EA4-A19C-5DB214A8249F}" destId="{D5852397-2C50-4995-80DE-D763546F6EA4}" srcOrd="0" destOrd="0" presId="urn:microsoft.com/office/officeart/2005/8/layout/cycle8"/>
    <dgm:cxn modelId="{57EA2372-5AB9-43E0-B897-0CEAD977E92D}" type="presOf" srcId="{C0ACABC0-28CD-4FDE-B000-1536CA94E46B}" destId="{D12AD396-EBAD-4D11-BE5A-663962BC74AA}" srcOrd="1" destOrd="0" presId="urn:microsoft.com/office/officeart/2005/8/layout/cycle8"/>
    <dgm:cxn modelId="{B18BB85A-7E97-4342-9808-8061ABEDAB57}" type="presOf" srcId="{C0ACABC0-28CD-4FDE-B000-1536CA94E46B}" destId="{5A574C6F-56E1-4129-AE8F-6BD9581ECBFB}" srcOrd="0" destOrd="0" presId="urn:microsoft.com/office/officeart/2005/8/layout/cycle8"/>
    <dgm:cxn modelId="{53131382-92B9-43D9-B0D2-7F9EDA7A2816}" srcId="{B17A22D7-BE99-4F83-A223-F649DFB2840E}" destId="{E34A936B-0CFF-4183-AED3-66D7E11D8327}" srcOrd="2" destOrd="0" parTransId="{4B2D1D7E-B7A4-4533-A926-A858D3499C44}" sibTransId="{E237AC9C-2A52-4AAC-A312-54F0B63DA853}"/>
    <dgm:cxn modelId="{BAB46A96-0F0E-4FE4-8498-F1356216AC68}" srcId="{B17A22D7-BE99-4F83-A223-F649DFB2840E}" destId="{56E9C199-04BC-4EA4-A19C-5DB214A8249F}" srcOrd="1" destOrd="0" parTransId="{784391D6-A21C-4C4E-9DC5-B39CF6EE029A}" sibTransId="{3A7F7C05-2957-4CC7-A059-2BF2F3D25393}"/>
    <dgm:cxn modelId="{CD2D299D-2148-41B9-8751-66273590B86C}" type="presOf" srcId="{B17A22D7-BE99-4F83-A223-F649DFB2840E}" destId="{9F396CB9-BC69-4426-BCB9-B7C37927B365}" srcOrd="0" destOrd="0" presId="urn:microsoft.com/office/officeart/2005/8/layout/cycle8"/>
    <dgm:cxn modelId="{02D18BD7-04BC-40D3-9C73-3DFB7B4C9363}" type="presOf" srcId="{E34A936B-0CFF-4183-AED3-66D7E11D8327}" destId="{616375FC-605E-4824-B050-2E80BD7CAB0E}" srcOrd="1" destOrd="0" presId="urn:microsoft.com/office/officeart/2005/8/layout/cycle8"/>
    <dgm:cxn modelId="{C0F792FC-8B4E-452D-AA7F-CC21989BC991}" type="presOf" srcId="{E34A936B-0CFF-4183-AED3-66D7E11D8327}" destId="{75588F3B-EA59-4169-8A43-0A10FDB3BD27}" srcOrd="0" destOrd="0" presId="urn:microsoft.com/office/officeart/2005/8/layout/cycle8"/>
    <dgm:cxn modelId="{11934289-4E35-4A23-B831-DB324D74E638}" type="presParOf" srcId="{9F396CB9-BC69-4426-BCB9-B7C37927B365}" destId="{5A574C6F-56E1-4129-AE8F-6BD9581ECBFB}" srcOrd="0" destOrd="0" presId="urn:microsoft.com/office/officeart/2005/8/layout/cycle8"/>
    <dgm:cxn modelId="{C087B3F9-8458-4236-BFE4-0AC24DF48399}" type="presParOf" srcId="{9F396CB9-BC69-4426-BCB9-B7C37927B365}" destId="{9A645D30-1B75-4D2B-924A-9E3ECCF1F1F5}" srcOrd="1" destOrd="0" presId="urn:microsoft.com/office/officeart/2005/8/layout/cycle8"/>
    <dgm:cxn modelId="{7D4C722D-E86E-4ADE-8328-EB1FAD53C148}" type="presParOf" srcId="{9F396CB9-BC69-4426-BCB9-B7C37927B365}" destId="{434E227E-F2F5-4E04-A15D-C82CFC850E4D}" srcOrd="2" destOrd="0" presId="urn:microsoft.com/office/officeart/2005/8/layout/cycle8"/>
    <dgm:cxn modelId="{774D0680-4689-4D7A-A92C-E7A5303A85CD}" type="presParOf" srcId="{9F396CB9-BC69-4426-BCB9-B7C37927B365}" destId="{D12AD396-EBAD-4D11-BE5A-663962BC74AA}" srcOrd="3" destOrd="0" presId="urn:microsoft.com/office/officeart/2005/8/layout/cycle8"/>
    <dgm:cxn modelId="{C497CFA1-E32A-48F4-9D33-20B2059A5CF0}" type="presParOf" srcId="{9F396CB9-BC69-4426-BCB9-B7C37927B365}" destId="{D5852397-2C50-4995-80DE-D763546F6EA4}" srcOrd="4" destOrd="0" presId="urn:microsoft.com/office/officeart/2005/8/layout/cycle8"/>
    <dgm:cxn modelId="{B631EBF4-2406-461B-959F-9BE426395C8C}" type="presParOf" srcId="{9F396CB9-BC69-4426-BCB9-B7C37927B365}" destId="{C26EDC06-454E-40A8-B881-51DDDCF7DE01}" srcOrd="5" destOrd="0" presId="urn:microsoft.com/office/officeart/2005/8/layout/cycle8"/>
    <dgm:cxn modelId="{2A9A9A8D-5DB6-4488-B769-2234422ECC00}" type="presParOf" srcId="{9F396CB9-BC69-4426-BCB9-B7C37927B365}" destId="{CF4FD062-8112-4418-B782-E8D93ED5842A}" srcOrd="6" destOrd="0" presId="urn:microsoft.com/office/officeart/2005/8/layout/cycle8"/>
    <dgm:cxn modelId="{890A3775-7522-4DD2-80CF-439C5A32D5E0}" type="presParOf" srcId="{9F396CB9-BC69-4426-BCB9-B7C37927B365}" destId="{2ED24441-30F7-4830-8A67-B10AC3B6E09D}" srcOrd="7" destOrd="0" presId="urn:microsoft.com/office/officeart/2005/8/layout/cycle8"/>
    <dgm:cxn modelId="{9DE19678-46C8-4F91-89B1-3F4566695A13}" type="presParOf" srcId="{9F396CB9-BC69-4426-BCB9-B7C37927B365}" destId="{75588F3B-EA59-4169-8A43-0A10FDB3BD27}" srcOrd="8" destOrd="0" presId="urn:microsoft.com/office/officeart/2005/8/layout/cycle8"/>
    <dgm:cxn modelId="{32A26C16-BB69-40FE-AB20-2C352E15252B}" type="presParOf" srcId="{9F396CB9-BC69-4426-BCB9-B7C37927B365}" destId="{E057531B-DE14-4002-8418-6B52090B7F99}" srcOrd="9" destOrd="0" presId="urn:microsoft.com/office/officeart/2005/8/layout/cycle8"/>
    <dgm:cxn modelId="{A101ED49-F7FD-4248-BD4A-3A05CCAF818A}" type="presParOf" srcId="{9F396CB9-BC69-4426-BCB9-B7C37927B365}" destId="{3352ABF6-A7FF-4A10-BE8C-BAB451D8E10F}" srcOrd="10" destOrd="0" presId="urn:microsoft.com/office/officeart/2005/8/layout/cycle8"/>
    <dgm:cxn modelId="{E6A00EFD-2D33-4DC9-9BC8-0E2EED6076AF}" type="presParOf" srcId="{9F396CB9-BC69-4426-BCB9-B7C37927B365}" destId="{616375FC-605E-4824-B050-2E80BD7CAB0E}" srcOrd="11" destOrd="0" presId="urn:microsoft.com/office/officeart/2005/8/layout/cycle8"/>
    <dgm:cxn modelId="{74119FA6-00B5-4F07-84B6-CBE8B5F3809C}" type="presParOf" srcId="{9F396CB9-BC69-4426-BCB9-B7C37927B365}" destId="{A49E79E6-370B-4DCA-B3A4-7C421CF29ABC}" srcOrd="12" destOrd="0" presId="urn:microsoft.com/office/officeart/2005/8/layout/cycle8"/>
    <dgm:cxn modelId="{2201B106-268A-4CC0-9E1F-97CC38EA587B}" type="presParOf" srcId="{9F396CB9-BC69-4426-BCB9-B7C37927B365}" destId="{DB68262D-9162-4E4C-9865-717C0C5D6DD9}" srcOrd="13" destOrd="0" presId="urn:microsoft.com/office/officeart/2005/8/layout/cycle8"/>
    <dgm:cxn modelId="{5C9873E7-3F09-4EBD-A34E-8E8CE6136BA2}" type="presParOf" srcId="{9F396CB9-BC69-4426-BCB9-B7C37927B365}" destId="{58D722FE-A4B1-4928-9EA5-1782FB05B966}" srcOrd="14" destOrd="0" presId="urn:microsoft.com/office/officeart/2005/8/layout/cycle8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574C6F-56E1-4129-AE8F-6BD9581ECBFB}">
      <dsp:nvSpPr>
        <dsp:cNvPr id="0" name=""/>
        <dsp:cNvSpPr/>
      </dsp:nvSpPr>
      <dsp:spPr>
        <a:xfrm>
          <a:off x="2789314" y="346337"/>
          <a:ext cx="4813032" cy="3846503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  Disagio,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Assenza, carenza mancanza di opportunità,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esclusione sociale, partecipativa e relazionale</a:t>
          </a:r>
        </a:p>
      </dsp:txBody>
      <dsp:txXfrm>
        <a:off x="5325897" y="1161429"/>
        <a:ext cx="1718940" cy="1144792"/>
      </dsp:txXfrm>
    </dsp:sp>
    <dsp:sp modelId="{D5852397-2C50-4995-80DE-D763546F6EA4}">
      <dsp:nvSpPr>
        <dsp:cNvPr id="0" name=""/>
        <dsp:cNvSpPr/>
      </dsp:nvSpPr>
      <dsp:spPr>
        <a:xfrm>
          <a:off x="2670034" y="394129"/>
          <a:ext cx="5008990" cy="4202634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Fallimento personale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/>
            <a:t>Circuito della povertà</a:t>
          </a:r>
        </a:p>
      </dsp:txBody>
      <dsp:txXfrm>
        <a:off x="3862651" y="3120838"/>
        <a:ext cx="2683387" cy="1100690"/>
      </dsp:txXfrm>
    </dsp:sp>
    <dsp:sp modelId="{75588F3B-EA59-4169-8A43-0A10FDB3BD27}">
      <dsp:nvSpPr>
        <dsp:cNvPr id="0" name=""/>
        <dsp:cNvSpPr/>
      </dsp:nvSpPr>
      <dsp:spPr>
        <a:xfrm>
          <a:off x="2500591" y="328632"/>
          <a:ext cx="5225645" cy="4168264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Mancanza  di reddito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dirty="0"/>
            <a:t>Sufficiente a soddisfare le esigenze primarie di vita </a:t>
          </a:r>
        </a:p>
        <a:p>
          <a:pPr mar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300" kern="1200" dirty="0"/>
        </a:p>
      </dsp:txBody>
      <dsp:txXfrm>
        <a:off x="3105895" y="1211907"/>
        <a:ext cx="1866301" cy="1240554"/>
      </dsp:txXfrm>
    </dsp:sp>
    <dsp:sp modelId="{A49E79E6-370B-4DCA-B3A4-7C421CF29ABC}">
      <dsp:nvSpPr>
        <dsp:cNvPr id="0" name=""/>
        <dsp:cNvSpPr/>
      </dsp:nvSpPr>
      <dsp:spPr>
        <a:xfrm>
          <a:off x="3559101" y="-132382"/>
          <a:ext cx="4670603" cy="4670603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68262D-9162-4E4C-9865-717C0C5D6DD9}">
      <dsp:nvSpPr>
        <dsp:cNvPr id="0" name=""/>
        <dsp:cNvSpPr/>
      </dsp:nvSpPr>
      <dsp:spPr>
        <a:xfrm>
          <a:off x="2677820" y="533653"/>
          <a:ext cx="5001328" cy="4757102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8D722FE-A4B1-4928-9EA5-1782FB05B966}">
      <dsp:nvSpPr>
        <dsp:cNvPr id="0" name=""/>
        <dsp:cNvSpPr/>
      </dsp:nvSpPr>
      <dsp:spPr>
        <a:xfrm>
          <a:off x="2023433" y="-7127"/>
          <a:ext cx="4567663" cy="4670603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Immagine 2" descr="Immagine che contiene testo, schermata, Carattere, logo&#10;&#10;Descrizione generata automaticamente">
          <a:extLst xmlns:a="http://schemas.openxmlformats.org/drawingml/2006/main">
            <a:ext uri="{FF2B5EF4-FFF2-40B4-BE49-F238E27FC236}">
              <a16:creationId xmlns:a16="http://schemas.microsoft.com/office/drawing/2014/main" id="{3661C7ED-6A45-28C0-CB42-F1CEFBE6274F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15925800" cy="8963025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28A854-F90C-49E0-AE8A-A80F0DF7E705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6BB859-7ECF-4033-9970-B8930F53192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4442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dire a voce: l'occupazione cresce nelle Marche più che nel Centro e in Italia, ma l'aumento riguarda i dipendenti e gli over 50, mentre calano gli autonomi e i 15-34 anni. Le donne crescono più degli uomini, ma il tasso di occupazione femminile resta quasi dieci punti sotto quello maschile.</a:t>
            </a:r>
          </a:p>
          <a:p>
            <a:endParaRPr/>
          </a:p>
          <a:p>
            <a:r>
              <a:t>Dettagli non in slide: tasso di occupazione totale 67,5%. Dipendenti +9.345 (+1,9%), autonomi -2.408 (-1,6%). Donne +5.025 (+1,7%), uomini +1.913 (+0,5%). Per fascia d'età: 50 anni e più +17.751, 35-49 anni -2.960, 15-34 anni -7.853. Per titolo di studio: fino alla licenza media -2,3%, diploma +2,7%, laurea o superiore +1,5%. Province: Macerata oltre +7.000 (+6,1%), Ancona +3 mila (+1,7%), Fermo +0,8%, Pesaro Urbino -2.739 (-1,7%), Ascoli Piceno -1.883 (-2,3%).</a:t>
            </a:r>
          </a:p>
          <a:p>
            <a:endParaRPr/>
          </a:p>
          <a:p>
            <a:r>
              <a:t>Divario retributivo (INPS, Rendiconto sociale regionale 2025, retribuzioni medie giornaliere 2024): non coincide necessariamente con una discriminazione a parità di mansione, perché riflette anche partecipazione, orario, continuità, qualifiche e accesso alle posizioni meglio pagate. Pubblico: donne 109,80 € contro uomini 136,90 € (-19,8%). Privato per settore: manifattura 22,0%, commercio 22,4%, attività professionali 30,8%, finanza e assicurazioni 25,1%, sanità privata 20,9%, personale domestico 40,1%.</a:t>
            </a:r>
          </a:p>
          <a:p>
            <a:endParaRPr/>
          </a:p>
          <a:p>
            <a:r>
              <a:t>[DA VERIFICARE] Il documento indica un aumento del tasso di occupazione di 'tre punti percentuali', non coerente con le variazioni per genere (+1 donne, -0,5 uomini): dato non utilizzato in slide. Il valore '+0,8' per l'Italia è riportato senza simbolo %: interpretato come percentuale.</a:t>
            </a:r>
          </a:p>
          <a:p>
            <a:endParaRPr/>
          </a:p>
          <a:p>
            <a:r>
              <a:t>Fonti: ISTAT 2025; INPS.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dire a voce: l'occupazione cresce nelle Marche più che nel Centro e in Italia, ma l'aumento riguarda i dipendenti e gli over 50, mentre calano gli autonomi e i 15-34 anni. Le donne crescono più degli uomini, ma il tasso di occupazione femminile resta quasi dieci punti sotto quello maschile.</a:t>
            </a:r>
          </a:p>
          <a:p>
            <a:endParaRPr/>
          </a:p>
          <a:p>
            <a:r>
              <a:t>Dettagli non in slide: tasso di occupazione totale 67,5%. Dipendenti +9.345 (+1,9%), autonomi -2.408 (-1,6%). Donne +5.025 (+1,7%), uomini +1.913 (+0,5%). Per fascia d'età: 50 anni e più +17.751, 35-49 anni -2.960, 15-34 anni -7.853. Per titolo di studio: fino alla licenza media -2,3%, diploma +2,7%, laurea o superiore +1,5%. Province: Macerata oltre +7.000 (+6,1%), Ancona +3 mila (+1,7%), Fermo +0,8%, Pesaro Urbino -2.739 (-1,7%), Ascoli Piceno -1.883 (-2,3%).</a:t>
            </a:r>
          </a:p>
          <a:p>
            <a:endParaRPr/>
          </a:p>
          <a:p>
            <a:r>
              <a:t>Divario retributivo (INPS, Rendiconto sociale regionale 2025, retribuzioni medie giornaliere 2024): non coincide necessariamente con una discriminazione a parità di mansione, perché riflette anche partecipazione, orario, continuità, qualifiche e accesso alle posizioni meglio pagate. Pubblico: donne 109,80 € contro uomini 136,90 € (-19,8%). Privato per settore: manifattura 22,0%, commercio 22,4%, attività professionali 30,8%, finanza e assicurazioni 25,1%, sanità privata 20,9%, personale domestico 40,1%.</a:t>
            </a:r>
          </a:p>
          <a:p>
            <a:endParaRPr/>
          </a:p>
          <a:p>
            <a:r>
              <a:t>[DA VERIFICARE] Il documento indica un aumento del tasso di occupazione di 'tre punti percentuali', non coerente con le variazioni per genere (+1 donne, -0,5 uomini): dato non utilizzato in slide. Il valore '+0,8' per l'Italia è riportato senza simbolo %: interpretato come percentuale.</a:t>
            </a:r>
          </a:p>
          <a:p>
            <a:endParaRPr/>
          </a:p>
          <a:p>
            <a:r>
              <a:t>Fonti: ISTAT 2025; INPS.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dire a voce: più occupazione non significa necessariamente lavoro più stabile. I contratti a tempo indeterminato sono una quota marginale delle nuove assunzioni, mentre le assunzioni a termine restano attorno al 39% da anni.</a:t>
            </a:r>
          </a:p>
          <a:p>
            <a:endParaRPr/>
          </a:p>
          <a:p>
            <a:r>
              <a:t>Dettagli non in slide: i rapporti a termine sfiorano gli 84 mila (39%), seguiti da intermittenti, stagionalità e somministrazione; l'apprendistato continua a ridursi. Le assunzioni femminili sono in diminuzione rispetto al 2024. Fino a 29 anni si registrano oltre 87 mila assunzioni, ma solo una minima parte con contratto stabile. Serie delle assunzioni a termine: 2019 39,3%; 2020 38,3%; 2021 38,6%; 2022 37,9%; 2023 39,4%; 2024 39,3%; 2025 39,0%.</a:t>
            </a:r>
          </a:p>
          <a:p>
            <a:endParaRPr/>
          </a:p>
          <a:p>
            <a:r>
              <a:t>Fonte: INPS, Osservatorio sul mercato del lavoro.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dire a voce: il numero dei disoccupati torna a crescere leggermente, mentre nel Centro e in Italia scende. Il problema è concentrato nei 15-34 anni, l'unica fascia in cui il tasso di disoccupazione aumenta rispetto al 2024.</a:t>
            </a:r>
          </a:p>
          <a:p>
            <a:endParaRPr/>
          </a:p>
          <a:p>
            <a:r>
              <a:t>Dettagli non in slide: i disoccupati passano da 59.534 nel 2019 a 34.658 nel 2025 (34.745 nel 2023, 34.465 nel 2024). Province: Fermo +48,8%, Pesaro Urbino +10,3%, Ascoli Piceno -12,4%; per Ancona il documento riporta 'tasso di disoccupazione più alto tra i territori (-0,85%)' [DA VERIFICARE: dato ambiguo]. Genere: disoccupati uomini +3,1%, donne -1,8%; tasso femminile 5,5% contro 4,7% maschile.</a:t>
            </a:r>
          </a:p>
          <a:p>
            <a:endParaRPr/>
          </a:p>
          <a:p>
            <a:r>
              <a:t>Fonte: ISTAT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dire a voce: il calo complessivo degli inattivi nasconde andamenti opposti. Diminuiscono tra i 35-49 anni e soprattutto tra i 50-64 anni, aumentano tra i giovani di 15-34 anni. Crescono anche le forze di lavoro potenziali, cioè la parte degli inattivi più vicina al mercato del lavoro.</a:t>
            </a:r>
          </a:p>
          <a:p>
            <a:endParaRPr/>
          </a:p>
          <a:p>
            <a:r>
              <a:t>Dettagli non in slide: calo di oltre 3 mila unità. Tra i 15-34 anni gli inattivi aumentano di 5.611 unità. Chi non cerca e non è disponibile diminuisce di 8.572 unità (-3,6%). Donne inattive -5.540 (-3,5%), uomini +1.765 (+1,6%). Il tasso di inattività femminile resta superiore di nove punti a quello maschile (33,5% contro 24%).</a:t>
            </a:r>
          </a:p>
          <a:p>
            <a:endParaRPr/>
          </a:p>
          <a:p>
            <a:r>
              <a:t>[DA VERIFICARE] Il valore '263,633 mila' è riportato come nel documento (formato non standard).</a:t>
            </a:r>
          </a:p>
          <a:p>
            <a:endParaRPr/>
          </a:p>
          <a:p>
            <a:r>
              <a:t>Fonte: ISTAT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dire a voce: dopo il picco del 2020 (oltre 102 milioni di ore) il ricorso alla CIG era sceso, ma nel 2024 e nel 2025 le ore autorizzate tornano a crescere. Nel 2025 aumenta in modo marcato la CIG straordinaria, soprattutto nella componente riorganizzazione e crisi.</a:t>
            </a:r>
          </a:p>
          <a:p>
            <a:endParaRPr/>
          </a:p>
          <a:p>
            <a:r>
              <a:t>Dettagli non in slide: complessivamente 23,8 milioni di ore tra CIG, FIS e altri fondi di solidarietà; di cui CIG (ordinaria, straordinaria e in deroga) circa 23,5 milioni e FIS e altri fondi quasi 300 mila. La CIG ordinaria diminuisce. Province: calo a Pesaro Urbino (-16,9%) e Fermo (-5,9%); aumenti ad Ascoli Piceno (+50,7%) e Macerata (+17,3%), entrambe sopra la media italiana. L'aumento è attribuito al ramo industria ('+352,5' nel documento, senza unità di misura [DA VERIFICARE]), in particolare legno e lavorazione dei minerali non metalliferi. Il documento legge questi dati come segnale di crisi strutturale del settore industriale.</a:t>
            </a:r>
          </a:p>
          <a:p>
            <a:endParaRPr/>
          </a:p>
          <a:p>
            <a:r>
              <a:t>Fonte: INPS.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dire a voce: l'occupazione cresce nelle Marche più che nel Centro e in Italia, ma l'aumento riguarda i dipendenti e gli over 50, mentre calano gli autonomi e i 15-34 anni. Le donne crescono più degli uomini, ma il tasso di occupazione femminile resta quasi dieci punti sotto quello maschile.</a:t>
            </a:r>
          </a:p>
          <a:p>
            <a:endParaRPr/>
          </a:p>
          <a:p>
            <a:r>
              <a:t>Dettagli non in slide: tasso di occupazione totale 67,5%. Dipendenti +9.345 (+1,9%), autonomi -2.408 (-1,6%). Donne +5.025 (+1,7%), uomini +1.913 (+0,5%). Per fascia d'età: 50 anni e più +17.751, 35-49 anni -2.960, 15-34 anni -7.853. Per titolo di studio: fino alla licenza media -2,3%, diploma +2,7%, laurea o superiore +1,5%. Province: Macerata oltre +7.000 (+6,1%), Ancona +3 mila (+1,7%), Fermo +0,8%, Pesaro Urbino -2.739 (-1,7%), Ascoli Piceno -1.883 (-2,3%).</a:t>
            </a:r>
          </a:p>
          <a:p>
            <a:endParaRPr/>
          </a:p>
          <a:p>
            <a:r>
              <a:t>Divario retributivo (INPS, Rendiconto sociale regionale 2025, retribuzioni medie giornaliere 2024): non coincide necessariamente con una discriminazione a parità di mansione, perché riflette anche partecipazione, orario, continuità, qualifiche e accesso alle posizioni meglio pagate. Pubblico: donne 109,80 € contro uomini 136,90 € (-19,8%). Privato per settore: manifattura 22,0%, commercio 22,4%, attività professionali 30,8%, finanza e assicurazioni 25,1%, sanità privata 20,9%, personale domestico 40,1%.</a:t>
            </a:r>
          </a:p>
          <a:p>
            <a:endParaRPr/>
          </a:p>
          <a:p>
            <a:r>
              <a:t>[DA VERIFICARE] Il documento indica un aumento del tasso di occupazione di 'tre punti percentuali', non coerente con le variazioni per genere (+1 donne, -0,5 uomini): dato non utilizzato in slide. Il valore '+0,8' per l'Italia è riportato senza simbolo %: interpretato come percentuale.</a:t>
            </a:r>
          </a:p>
          <a:p>
            <a:endParaRPr/>
          </a:p>
          <a:p>
            <a:r>
              <a:t>Fonti: ISTAT 2025; INPS.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dire a voce: l'abbandono scolastico scende al 7,7% dopo il 9,1% del 2024, ed è sotto la media nazionale e il benchmark europeo. Resta un fattore di esclusione sociale e dipende molto dal livello di istruzione dei genitori.</a:t>
            </a:r>
          </a:p>
          <a:p>
            <a:endParaRPr/>
          </a:p>
          <a:p>
            <a:r>
              <a:t>Dettagli non in slide: serie 2019-2025: 8,5%; 9,2%; 7,9%; 5,8%; 6,1%; 9,1%; 7,7%. Definizione: persone di 18-24 anni con al più la licenza media, senza qualifiche professionali regionali di durata almeno biennale e non inserite in un percorso di istruzione o formazione. Con genitori a basso livello di istruzione abbandona quasi un quarto dei giovani (24%) e poco più del 10% ottiene un titolo terziario; con almeno un genitore laureato l'abbandono è al 2% e circa il 70% ottiene un titolo terziario [DA VERIFICARE: fonte del dato non indicata nel documento]. La povertà educativa è la privazione di opportunità educative, culturali, ludiche e sportive per bambini e adolescenti.</a:t>
            </a:r>
          </a:p>
          <a:p>
            <a:endParaRPr/>
          </a:p>
          <a:p>
            <a:r>
              <a:t>Fonte: ISTAT.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dire a voce: la dispersione comprende non solo chi abbandona (esplicita) ma anche chi resta a scuola con competenze inadeguate e un percorso irregolare (implicita). Nelle Marche è al 7,5% a fine secondaria di secondo grado, sotto l'8,7% nazionale.</a:t>
            </a:r>
          </a:p>
          <a:p>
            <a:endParaRPr/>
          </a:p>
          <a:p>
            <a:r>
              <a:t>Dettagli non in slide: la dispersione è l'insieme dei processi che determinano rallentamenti, ritardi o interruzioni, più o meno prolungate, del percorso scolastico e che possono portare a competenze inadeguate o all'abbandono. I dati si basano su indicatori INVALSI rielaborati dal Ministero dell'Istruzione e del Merito. [DA VERIFICARE] L'anno di riferimento non è indicato nel documento.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dire a voce: circa un giovane su dieci tra 15 e 29 anni è fuori sia dal lavoro sia dai percorsi di istruzione e formazione. Il dato è inferiore alla media italiana, ma nelle Marche il numero di NEET cresce leggermente mentre in Italia diminuisce. Il divario di genere è di 4,4 punti percentuali.</a:t>
            </a:r>
          </a:p>
          <a:p>
            <a:endParaRPr/>
          </a:p>
          <a:p>
            <a:r>
              <a:t>Dettagli non in slide: tasso NEET 2019-2025: 15,3%; 17,9%; 16,0%; 13,1%; 10,6%; 10,6%; 10,8%. Italia 13,3%, Centro 11,8%. Maschi 8,7%, femmine 13,1%. L'abbandono scolastico è una delle cause principali che portano a diventare NEET.</a:t>
            </a:r>
          </a:p>
          <a:p>
            <a:endParaRPr/>
          </a:p>
          <a:p>
            <a:r>
              <a:t>Fonte: ISTAT 2025.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Chiusura della sezione: i cinque messaggi riassumono i sei temi (occupazione, disoccupazione, qualità del lavoro, cassa integrazione, inattività, area educativa). I dati si riferiscono al 2025, salvo dove indicato. Spazio per eventuali proposte o richieste da esporre a voce: il documento di partenza non ne contiene.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Da dire a voce: l'occupazione cresce nelle Marche più che nel Centro e in Italia, ma l'aumento riguarda i dipendenti e gli over 50, mentre calano gli autonomi e i 15-34 anni. Le donne crescono più degli uomini, ma il tasso di occupazione femminile resta quasi dieci punti sotto quello maschile.</a:t>
            </a:r>
          </a:p>
          <a:p>
            <a:endParaRPr/>
          </a:p>
          <a:p>
            <a:r>
              <a:t>Dettagli non in slide: tasso di occupazione totale 67,5%. Dipendenti +9.345 (+1,9%), autonomi -2.408 (-1,6%). Donne +5.025 (+1,7%), uomini +1.913 (+0,5%). Per fascia d'età: 50 anni e più +17.751, 35-49 anni -2.960, 15-34 anni -7.853. Per titolo di studio: fino alla licenza media -2,3%, diploma +2,7%, laurea o superiore +1,5%. Province: Macerata oltre +7.000 (+6,1%), Ancona +3 mila (+1,7%), Fermo +0,8%, Pesaro Urbino -2.739 (-1,7%), Ascoli Piceno -1.883 (-2,3%).</a:t>
            </a:r>
          </a:p>
          <a:p>
            <a:endParaRPr/>
          </a:p>
          <a:p>
            <a:r>
              <a:t>Divario retributivo (INPS, Rendiconto sociale regionale 2025, retribuzioni medie giornaliere 2024): non coincide necessariamente con una discriminazione a parità di mansione, perché riflette anche partecipazione, orario, continuità, qualifiche e accesso alle posizioni meglio pagate. Pubblico: donne 109,80 € contro uomini 136,90 € (-19,8%). Privato per settore: manifattura 22,0%, commercio 22,4%, attività professionali 30,8%, finanza e assicurazioni 25,1%, sanità privata 20,9%, personale domestico 40,1%.</a:t>
            </a:r>
          </a:p>
          <a:p>
            <a:endParaRPr/>
          </a:p>
          <a:p>
            <a:r>
              <a:t>[DA VERIFICARE] Il documento indica un aumento del tasso di occupazione di 'tre punti percentuali', non coerente con le variazioni per genere (+1 donne, -0,5 uomini): dato non utilizzato in slide. Il valore '+0,8' per l'Italia è riportato senza simbolo %: interpretato come percentuale.</a:t>
            </a:r>
          </a:p>
          <a:p>
            <a:endParaRPr/>
          </a:p>
          <a:p>
            <a:r>
              <a:t>Fonti: ISTAT 2025; INPS.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530510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 me è stato affidato il compito di presentare l'unico indicatore dell'area abitare preso in esame dall'Osservatorio: il numero delle persone senza dimora incontrate dai Centri di Ascolto Caritas nelle Marche. Nel 2025 sono state 598. Quaranta in più rispetto al 2024, con un aumento del 7,2%. Se torniamo al 2019, quando erano 450, la crescita è del 32,9%. Il calo dell'anno scorso non si è consolidato: siamo di nuovo vicini al picco del 2023. Naturalmente non è un censimento di tutte le persone senza dimora delle Marche, ma un indicatore riferito a quelle incontrate dalla rete Caritas. Da qui vorrei allargare, per un momento, lo sguardo.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Per farlo mi servirò del Dossier 2026 delle Caritas delle Marche, che racconta le storie e le condizioni di 15.150 persone incontrate nel 2025. Non è un campione statisticamente rappresentativo di tutte le persone povere della regione, ma è una finestra concreta sulle povertà del nostro territorio. Ci dice che non basta avere un lavoro: il 21,2% delle persone incontrate risulta occupato. Non basta avere una casa: il 53,6% vive in affitto e il 9,2% ha un'abitazione di proprietà. E non basta avere una famiglia: il 55,1% vive con familiari o parenti e il 43% è coniugato. La povertà non abita soltanto nella solitudine; entra anche nelle case delle coppie, dei genitori, dei figli. Le percentuali sono riferite ai casi per cui il dato è conosciuto.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Poi c'è un'altra faccia della realtà. Quando a redditi insufficienti si aggiungono mancanza di lavoro, instabilità abitativa e fragilità nelle relazioni, le difficoltà possono aggravarsi e alimentarsi a vicenda. Il 28,6% delle persone per le quali conosciamo la condizione abitativa vive una situazione di grave esclusione. Non significa soltanto dormire per strada: significa anche passare da un'accoglienza all'altra, vivere provvisoriamente da amici o in alloggi di fortuna. Non è lo stesso indicatore delle 598 persone del primo grafico. In questo gruppo il 76,7% è disoccupato. Eppure il 9,1% risulta occupato e un altro 2,4% svolge un lavoro irregolare. Perfino dentro la grave esclusione abitativa troviamo chi lavora ma non ha una casa stabile. La povertà non è soltanto la mancanza di qualcosa: è anche l'insufficienza di ciò che si ha. E quando vengono meno, tutti insieme, casa, lavoro e legami, il rischio è perdere non solo un tetto, ma la possibilità stessa di ripartire.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Il confronto che vi propongo è volutamente sorprendente. Nel 2025, nelle Marche, il volume delle puntate d’azzardo ha raggiunto circa 4 miliardi di euro. Per dare un ordine di grandezza, la spesa annuale delle famiglie per alimenti e bevande analcoliche è stimabile intorno a 4 miliardi e 370 milioni. I due importi sono molto vicini, ma attenzione: non sono la stessa cosa. Quella alimentare è una stima della spesa per acquisti; i 4 miliardi del gioco rappresentano tutte le puntate, anche quelle realizzate con vincite già ottenute, non quanto i giocatori hanno perso. Il paragone serve a capire quanto sia esteso il fenomeno, non a equiparare le due spese.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EF589F-DF4E-4FAD-8ABE-5A461A0D6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6D49B2C-EB67-413D-AE7F-5C130CC0D9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0021818-B69E-40AF-BFF7-38536277B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7E921-010F-490A-A4AE-E7379F6AA3D7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ED7F7C-AF5E-454D-98E2-A9BAD4729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AC78B67-A62D-4FBF-8493-89099BEA6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5F561-8DC1-47E1-8A94-5C19DD2F6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9590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B64C99-70FD-4121-A33D-3AB01FABC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3CEBC84-B5DB-4165-A675-1C97060E5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6CC7850-4AD5-4DFE-B686-1C0F8DC0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7E921-010F-490A-A4AE-E7379F6AA3D7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F692B1-A48B-4025-8160-6B611ED2F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E503D07-A3DC-4F17-99C2-31FDDE030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5F561-8DC1-47E1-8A94-5C19DD2F6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0586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E1FBFF-054A-490D-8025-00C88D99E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7AABE57-34FF-4C8D-89F7-B7533A9FD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8CADD8A-C34A-4C5B-B88A-4D1A64E31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7E921-010F-490A-A4AE-E7379F6AA3D7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8049118-7CC3-420F-A353-6A9EFD6A1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30AEA1-4118-4D39-A1AD-3501A9416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5F561-8DC1-47E1-8A94-5C19DD2F6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336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99AAB1-618C-4AD9-9AB1-9CEE7CBA8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CF410E-CC60-4974-8727-33F834B398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13927AB-74A6-49FF-B969-EDF1B2D611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F07483A-CD7B-4EE9-85BF-B82A6D84F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7E921-010F-490A-A4AE-E7379F6AA3D7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B3A865F-E78B-4504-9980-3DF2AB87E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83E487-616C-4686-AB29-832015201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5F561-8DC1-47E1-8A94-5C19DD2F6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0933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87F9C7-8B2D-4B62-9287-BD0C7CAAF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DB18EE-9909-4FC7-BC1D-2D4F637572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E50D7D5-7E3D-478E-BCEA-117B11214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7F5F099-E562-4795-94FC-0790CE51E3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940EB1A-6344-4B16-BF36-53375CEA0C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36D8C13-2DD7-44C2-8F40-DFBC9B01B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7E921-010F-490A-A4AE-E7379F6AA3D7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EED0A68-0A51-4B84-9B0D-65B10DDAD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D3649DD-1DF8-4E68-A3A9-6FBB5203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5F561-8DC1-47E1-8A94-5C19DD2F6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1257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D9AD1A-977E-4FC2-A0AF-BE7378ACB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D1BB4AA-0BD1-48D9-A04C-FDF776097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7E921-010F-490A-A4AE-E7379F6AA3D7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FFB5B56-E8FB-492E-9CEC-B66998CF3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6642AE8-E520-42B6-A880-0A58DA452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5F561-8DC1-47E1-8A94-5C19DD2F6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5370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5A0F933-1E99-468D-AA6E-FCBFF743E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7E921-010F-490A-A4AE-E7379F6AA3D7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C018FB1-7DE0-4F9A-B4B3-2BECB15C2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6C93CB2-9E24-4633-AE99-A3DD02EF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5F561-8DC1-47E1-8A94-5C19DD2F6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6061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E862BD-1C91-4C5A-8E17-2560BF162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52A0EE5-BA26-493E-9467-2CC0863D0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63DE6F9-D1D6-49EC-9D72-09983FA22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317B9A1-F1F1-414A-B1C4-444C2D29A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7E921-010F-490A-A4AE-E7379F6AA3D7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C1BDF0D-8A02-488C-B554-FD8AB280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11ADED8-898E-4C1A-B0C2-B2888D4DB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5F561-8DC1-47E1-8A94-5C19DD2F6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887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0CC31D-D84D-403D-A66A-3BAD8E60A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ABA99EA-E88D-4B6A-82AC-8F281317AB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3478D48-70B6-4633-9B60-BBAD257E1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CADE349-9412-4904-A41C-53F6DF14E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7E921-010F-490A-A4AE-E7379F6AA3D7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11C6E53-CA65-4E59-9B67-E982015A9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89A580-DD55-4CD2-9B8F-04486BF72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5F561-8DC1-47E1-8A94-5C19DD2F6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639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BB2E68-213F-4CDD-BC74-6CC6F90F3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337A303-9F00-408A-99DF-4595C5320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009E92-F98D-49C0-A89E-8C865886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7E921-010F-490A-A4AE-E7379F6AA3D7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F326A9D-7B21-482E-B1D0-31CE2AEE4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C2C6DA-CE7E-4AE1-857B-7BF1C43E2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5F561-8DC1-47E1-8A94-5C19DD2F6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5690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2D47B9C-CECA-4DBC-A561-2E58BD6D6D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AF11EDA-1E1B-43B9-9BC5-5429FCB6A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33EF1B-E2B7-4523-A858-FEC182FAA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7E921-010F-490A-A4AE-E7379F6AA3D7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1684AA0-61CC-4A3F-BDC2-F02F5A062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DA78F5-4B1E-479A-8617-9DA57D184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5F561-8DC1-47E1-8A94-5C19DD2F6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69179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8E99E5-FB04-F553-ED7C-B03041DBA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1E0D5F7-9E19-95D8-602F-574FA711F1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737829-19E1-3249-A475-5FD48902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6BDF-07C8-4B8F-B546-1FF1D3B15ACD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BC333C-2934-AACE-C6EE-0BF46A65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7E3714-BBB5-38A0-F2FD-1F24D5708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6A36-94F3-4FDA-88F2-241B174B5E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56169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97E8CC-0884-C016-B1A5-AAFD9221C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76E7870-1CAA-12F1-8B04-4253381D68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B32850-47D4-B318-F553-28E9CE242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6BDF-07C8-4B8F-B546-1FF1D3B15ACD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49172B6-01CA-A140-D408-B37171FB1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F725E1B-5E10-6705-5D89-9D3C728E4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6A36-94F3-4FDA-88F2-241B174B5E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60836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6C8E70-C458-72A9-F84E-E2B5A4288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CF83C5-B901-4917-7A9D-16351B12E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2C0C833-A4B4-9035-866F-987AB80E5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6BDF-07C8-4B8F-B546-1FF1D3B15ACD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689A59D-C2FB-0D49-8412-0DB24AA54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B07676-BC7D-E3C6-E102-63126AE1F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6A36-94F3-4FDA-88F2-241B174B5E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4220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476A02-488B-9B34-E278-1E4A895C0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2868B0-5652-240C-F032-2CD156D29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28B8BC2-D649-6A4E-BA12-6E3355FA0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2EAA4BE-8776-883F-5B85-EF742DCCF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6BDF-07C8-4B8F-B546-1FF1D3B15ACD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381B972-0BFA-115C-FF30-2AE84F621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4B85B71-42DC-00F7-A057-68C2FF120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6A36-94F3-4FDA-88F2-241B174B5E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3892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D34884-32E5-B096-7C24-A34A6B739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039812E-2A51-C75C-01CB-D9BA11E78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799DE31-5FFF-705C-3291-305692A8D8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54DCC97-B11C-288C-2AC0-13BF897A0B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AA781DD-F641-2ECF-943B-75FF9FF84E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DA49D08-7134-3109-EEA0-162612A58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6BDF-07C8-4B8F-B546-1FF1D3B15ACD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C0C4A72-DE8B-0B0A-C17D-4ABB5DA72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CCC5A03-E986-8270-B639-3E76938BF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6A36-94F3-4FDA-88F2-241B174B5E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4614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0E08EC-0C25-9854-F905-9B3A6E4EA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DAE3C12-07EA-B7E6-762A-5FAA7FF30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6BDF-07C8-4B8F-B546-1FF1D3B15ACD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3B24374-4FEF-7F26-35DC-E5C555FD7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D953D8E-6C09-531D-7CC1-FC6223057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6A36-94F3-4FDA-88F2-241B174B5E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5956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A9D8AE2-B74F-9549-9ACC-42CF2ECE3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6BDF-07C8-4B8F-B546-1FF1D3B15ACD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451E963-7C74-519A-1E9C-969855369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A9F8E35-7F0B-EEB7-AE88-A5B575468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6A36-94F3-4FDA-88F2-241B174B5E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47702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829A3B-0DCA-5760-4E69-609B8EBC0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5F023C1-8752-7382-010A-D0F4EB033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BB756E9-5963-BB68-E69F-3D953EAC01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A40EB1D-9058-5D16-FCF6-1D816EBAF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6BDF-07C8-4B8F-B546-1FF1D3B15ACD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124F86F-3E4F-6264-EEEB-DF24AB856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85B55E3-1202-1B49-D360-6F81C56D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6A36-94F3-4FDA-88F2-241B174B5E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32270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1B16A8-7E9B-206A-F878-6D302B60F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311F5FC-AB24-81C8-C174-2B81872D83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B51CC65-5255-D07E-ABF2-334CD359A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F576E7-4E9F-6862-DB6D-1B4DEB22E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6BDF-07C8-4B8F-B546-1FF1D3B15ACD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FAEBA0-9204-A00E-4221-B4778B3E2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20C5AC1-3329-87FE-599A-DF2C2909E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6A36-94F3-4FDA-88F2-241B174B5E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2409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619EA3-EBF7-DE11-E8BB-C4C772BC3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8C92361-2ABC-8185-85FB-CB27885E13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F95839-2D38-6021-426D-F4524566E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6BDF-07C8-4B8F-B546-1FF1D3B15ACD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5CBA5A-445D-FBD0-A9FB-B40BD832E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976BA1-A72D-E1A9-C8D6-3BF251FB2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6A36-94F3-4FDA-88F2-241B174B5E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36971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9EE4D3E-51B5-20DF-A6E0-6420B87F17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DB2F5FD-59E3-4943-B959-C940BC23B5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CBBFC6-9C6F-D0E4-9BAF-BC34BF98C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D6BDF-07C8-4B8F-B546-1FF1D3B15ACD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2443B1-A920-4F83-231F-2249E2CC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396E20-4CC2-97FD-FFA8-D1AE3B64B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16A36-94F3-4FDA-88F2-241B174B5E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1675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 Alleanza contro la povertà nelle March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01168"/>
            <a:ext cx="1430278" cy="822960"/>
          </a:xfrm>
          <a:prstGeom prst="rect">
            <a:avLst/>
          </a:prstGeom>
        </p:spPr>
      </p:pic>
      <p:pic>
        <p:nvPicPr>
          <p:cNvPr id="3" name="Image 1" descr="Logo Osservatorio Vulnerabilità Regionale - Regione March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1950" y="201168"/>
            <a:ext cx="1571105" cy="82296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2" hasCustomPrompt="1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Titolo</a:t>
            </a:r>
            <a:endParaRPr lang="en-US" sz="3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Sottotitolo</a:t>
            </a:r>
            <a:endParaRPr lang="en-US" sz="2000" dirty="0"/>
          </a:p>
        </p:txBody>
      </p:sp>
      <p:sp>
        <p:nvSpPr>
          <p:cNvPr id="6" name="Text 0"/>
          <p:cNvSpPr/>
          <p:nvPr/>
        </p:nvSpPr>
        <p:spPr>
          <a:xfrm>
            <a:off x="11274552" y="626364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5636F"/>
                </a:solidFill>
              </a:rPr>
              <a:t>/11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 Alleanza contro la povertà nelle March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01168"/>
            <a:ext cx="1430278" cy="822960"/>
          </a:xfrm>
          <a:prstGeom prst="rect">
            <a:avLst/>
          </a:prstGeom>
        </p:spPr>
      </p:pic>
      <p:pic>
        <p:nvPicPr>
          <p:cNvPr id="3" name="Image 1" descr="Logo Osservatorio Vulnerabilità Regionale - Regione March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1950" y="201168"/>
            <a:ext cx="1571105" cy="822960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2" hasCustomPrompt="1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Titolo</a:t>
            </a:r>
            <a:endParaRPr lang="en-US" sz="32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Sottotitolo</a:t>
            </a:r>
            <a:endParaRPr lang="en-US" sz="2000" dirty="0"/>
          </a:p>
        </p:txBody>
      </p:sp>
      <p:sp>
        <p:nvSpPr>
          <p:cNvPr id="6" name="Text 0"/>
          <p:cNvSpPr/>
          <p:nvPr/>
        </p:nvSpPr>
        <p:spPr>
          <a:xfrm>
            <a:off x="11274552" y="626364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55636F"/>
                </a:solidFill>
              </a:rPr>
              <a:t>/11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0D6936-D0F4-3850-4E86-82F9EBCDC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A9DB22F-12B3-2909-5153-E6D9273049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AD14442-405A-EB68-ABF7-4091450E0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294F2-6AB2-43DC-853B-BAAECA184EDB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0D2972-ABAF-81CD-C238-73390A31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AF71669-7491-F85E-E178-7C8685F2B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3981-6E78-4D9E-96BF-7AFE0CCB92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08520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695E18-EF62-0DCA-4720-92B9BB9BA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B95158-2FC0-8DC0-6B4A-7CB9C9201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694EB5-08CD-3A5E-CB81-95E968183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294F2-6AB2-43DC-853B-BAAECA184EDB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5CA5BF-BE6A-5A03-061F-3728D791F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35C5BC-4E1E-4932-465D-05E13572B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3981-6E78-4D9E-96BF-7AFE0CCB92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68239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DE4F9D-DF94-6B51-406F-A3C767BEB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2C7FDDE-DEBC-36FA-665F-EF08CEC2C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42EC70-DD74-FAD7-54E9-AC12CC383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294F2-6AB2-43DC-853B-BAAECA184EDB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7AC41E-7B42-B0AB-6AE9-53AF93520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05D415A-50AD-DAD3-FA88-AE5B6403E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3981-6E78-4D9E-96BF-7AFE0CCB92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338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5A9FA2-F949-AAA6-DDBC-B1FC54D96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39E98FC-DCDF-7766-9513-5F96B25132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CB03531-204B-DEF8-FF9A-AAE8477D3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239D9D5-E901-2091-0E8C-6FE7C8F92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294F2-6AB2-43DC-853B-BAAECA184EDB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B20693B-7623-C362-A4F0-45CC8BF39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2BD94E9-1177-6BAB-595A-D9B0795D5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3981-6E78-4D9E-96BF-7AFE0CCB92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21693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0A5218-E209-3C4C-0996-17BDA10CB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0DAA09C-81A7-6302-FFC2-F0F5B9A6F2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88D97C0-DEF4-499E-119A-5DC5339C5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C69855C-52E7-39A0-A1E9-0352542F32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4BBAAE5-C6EB-F63B-4372-40BDC2DC20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7841B4D-7EE4-9FBE-6A86-8AD3A3E63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294F2-6AB2-43DC-853B-BAAECA184EDB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DE6FA22-0E34-C067-806E-275497181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C41D29B-FCBA-AC89-0FC8-900896903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3981-6E78-4D9E-96BF-7AFE0CCB92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72384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05B01F-4B3C-5620-DC5F-B07A7F33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1E076F9-75CD-2137-FBFE-166B260D5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294F2-6AB2-43DC-853B-BAAECA184EDB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52DDA56-35BF-A7BC-B2FE-E2C2709DE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74E1E50-DB6D-EE3B-FA59-DDB36229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3981-6E78-4D9E-96BF-7AFE0CCB92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87674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1B39A5E-814F-1958-A87E-035BBD717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294F2-6AB2-43DC-853B-BAAECA184EDB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A5F9AFE-0390-978B-9BB3-7BB78D871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3F85B32-93F3-6B7D-ADE2-A470EC6C6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3981-6E78-4D9E-96BF-7AFE0CCB92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83397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5E932C-705A-3E94-D82A-9E0170598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EFEF2E3-F74D-DA01-7B58-D841A2683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91AD44A-17C0-B7EA-A289-74272F84E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1B7B2CC-5797-3D2F-E5B7-397FAAA14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294F2-6AB2-43DC-853B-BAAECA184EDB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A63834C-ADA4-D5E6-129A-3D9108E6C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4A9B692-171D-DE61-6C30-A6E3393F1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3981-6E78-4D9E-96BF-7AFE0CCB92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4245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4EF59D-971E-09DB-CEAF-E60A20118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88CEF54-A767-6B1E-574F-C43719DB26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D921309-D474-268C-D1AE-84EDD34F9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E601E3F-0924-C00D-BD17-1A6C9EBB9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294F2-6AB2-43DC-853B-BAAECA184EDB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F8E4C42-9D77-F453-5812-038B4DEE5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9047207-1E93-9C9C-2DAD-75A51C493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3981-6E78-4D9E-96BF-7AFE0CCB92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84157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028C34-8F12-92CD-EE2C-1D19CC96D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77CC798-B13B-D100-2C64-A51FFF199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295CD44-379D-1E0A-AE81-CD9A0B224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294F2-6AB2-43DC-853B-BAAECA184EDB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76E529-CBA3-7AF8-E20A-0CF21A340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F09ADD-EDBA-DD91-8FE0-61EB7D65A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3981-6E78-4D9E-96BF-7AFE0CCB92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09455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11D6A7B-1744-CDA5-905B-0A1E15CF4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D9F5120-F00A-E9B5-16C8-DCB1CBE0C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ED57E92-70B2-F582-5836-26DEFE0CD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294F2-6AB2-43DC-853B-BAAECA184EDB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F6A5B4D-6C90-5F77-62D4-9B357B2A5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32E1F5-4044-20CB-E4F1-702F7443E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53981-6E78-4D9E-96BF-7AFE0CCB92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2264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7CBAD21-EB86-4513-A384-8D637B29F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A0AA09F-FC1F-4E89-80CA-31C8D9972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AA5A65-3326-4AAE-9F01-71E91F1BBA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7E921-010F-490A-A4AE-E7379F6AA3D7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D4D444A-7509-4B18-9C5F-CB296DB2A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7B2AB11-B601-4FA7-BB24-BBB597B6C0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5F561-8DC1-47E1-8A94-5C19DD2F672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1829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53F395F-A12A-09D0-A7AB-6AC17A35A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746EDD5-03D7-2E9F-EC63-D0ECDE476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4D4844-92D8-D1A7-32EC-DB190141D8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D6BDF-07C8-4B8F-B546-1FF1D3B15ACD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3FBD59A-FFF2-555A-C20B-324D5F8FE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957E527-687B-D5D2-6421-D5287C9B3A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16A36-94F3-4FDA-88F2-241B174B5EC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3086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509FF4B-A7FD-CE8C-0FC8-115062F9A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45C8830-AE3B-BACD-4C4E-D7F9ED885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3474B93-C66F-50DB-D288-902643C7E0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294F2-6AB2-43DC-853B-BAAECA184EDB}" type="datetimeFigureOut">
              <a:rPr lang="it-IT" smtClean="0"/>
              <a:t>28/10/2026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E94CB9C-506F-6A77-D93E-8A5386EAE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4B6DE6-A699-B033-79B1-A93953A8B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53981-6E78-4D9E-96BF-7AFE0CCB927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602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comments" Target="../comments/commen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png"/><Relationship Id="rId18" Type="http://schemas.openxmlformats.org/officeDocument/2006/relationships/image" Target="../media/image3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17" Type="http://schemas.openxmlformats.org/officeDocument/2006/relationships/image" Target="../media/image31.png"/><Relationship Id="rId2" Type="http://schemas.openxmlformats.org/officeDocument/2006/relationships/image" Target="../media/image11.png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sv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3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Immagine 4" descr="Immagine che contiene testo, grafica, poster, schermata&#10;&#10;Descrizione generata automaticamente">
            <a:extLst>
              <a:ext uri="{FF2B5EF4-FFF2-40B4-BE49-F238E27FC236}">
                <a16:creationId xmlns:a16="http://schemas.microsoft.com/office/drawing/2014/main" id="{625CBFD2-9D81-2BB3-668A-14FE27DB9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866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045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513A5E-1035-4A68-9C04-63B74FDC4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4320" y="42062"/>
            <a:ext cx="10647679" cy="1253541"/>
          </a:xfrm>
        </p:spPr>
        <p:txBody>
          <a:bodyPr>
            <a:normAutofit/>
          </a:bodyPr>
          <a:lstStyle/>
          <a:p>
            <a:pPr algn="ctr"/>
            <a:r>
              <a:rPr lang="it-IT" b="1" dirty="0">
                <a:solidFill>
                  <a:srgbClr val="0A355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it-IT" sz="4000" b="1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LE POVERTÀ SONO UN FENOMENO COMPLESSO</a:t>
            </a:r>
          </a:p>
        </p:txBody>
      </p:sp>
      <p:graphicFrame>
        <p:nvGraphicFramePr>
          <p:cNvPr id="4" name="Segnaposto SmartArt 6">
            <a:extLst>
              <a:ext uri="{FF2B5EF4-FFF2-40B4-BE49-F238E27FC236}">
                <a16:creationId xmlns:a16="http://schemas.microsoft.com/office/drawing/2014/main" id="{C3A89DD9-B7E2-448E-BF32-320BD2B3A3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9212041"/>
              </p:ext>
            </p:extLst>
          </p:nvPr>
        </p:nvGraphicFramePr>
        <p:xfrm>
          <a:off x="1046534" y="1297606"/>
          <a:ext cx="10510520" cy="4947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2">
            <a:extLst>
              <a:ext uri="{FF2B5EF4-FFF2-40B4-BE49-F238E27FC236}">
                <a16:creationId xmlns:a16="http://schemas.microsoft.com/office/drawing/2014/main" id="{7F3F72BE-24EF-4FCC-81F7-C23536785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54" y="0"/>
            <a:ext cx="1771361" cy="108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898571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890232-E777-48F7-8276-D65824F78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37" y="584462"/>
            <a:ext cx="11289852" cy="1106226"/>
          </a:xfrm>
        </p:spPr>
        <p:txBody>
          <a:bodyPr/>
          <a:lstStyle/>
          <a:p>
            <a:pPr algn="ctr"/>
            <a:r>
              <a:rPr lang="it-IT" sz="4000" b="1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LA POVERTÀ NON è SOLO CARENZA DI REDDITO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A5AE52-DA42-4929-B29B-BFFD5242D9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it-IT" sz="4000" b="1" dirty="0">
                <a:solidFill>
                  <a:srgbClr val="C00000"/>
                </a:solidFill>
              </a:rPr>
              <a:t>LA CARENZA DI REDDITO COMPORTA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2721576C-12EC-454A-B389-9F553B8F9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54" y="0"/>
            <a:ext cx="1273663" cy="7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7279F29B-8F1E-4E44-8FDD-5F6D835C4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492" y="2610910"/>
            <a:ext cx="3244791" cy="1489125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BC140FFA-AE5C-4B62-82D9-510F1F336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030" y="4496883"/>
            <a:ext cx="3538909" cy="1344623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DFEBFDBE-378C-4C78-BDB5-42CEBA70F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935" y="4425172"/>
            <a:ext cx="3637178" cy="1212148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A020FB0B-ABBB-4800-BCA5-F6973D526F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6935" y="2610910"/>
            <a:ext cx="3449035" cy="1489125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312483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sz="2400"/>
          </a:p>
        </p:txBody>
      </p:sp>
      <p:sp>
        <p:nvSpPr>
          <p:cNvPr id="3" name="TextBox 2"/>
          <p:cNvSpPr txBox="1"/>
          <p:nvPr/>
        </p:nvSpPr>
        <p:spPr>
          <a:xfrm>
            <a:off x="-70437" y="411481"/>
            <a:ext cx="12262437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 sz="2900" b="1">
                <a:solidFill>
                  <a:srgbClr val="183048"/>
                </a:solidFill>
              </a:defRPr>
            </a:pPr>
            <a:r>
              <a:rPr lang="it-IT" sz="4000" b="1" dirty="0">
                <a:solidFill>
                  <a:srgbClr val="0A3553"/>
                </a:solidFill>
                <a:ea typeface="Roboto" panose="02000000000000000000" pitchFamily="2" charset="0"/>
                <a:cs typeface="+mj-cs"/>
              </a:rPr>
              <a:t>QUANDO IL REDDITO NON BASTA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05941"/>
            <a:ext cx="10698480" cy="32620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spcAft>
                <a:spcPts val="1200"/>
              </a:spcAft>
              <a:defRPr sz="2200" b="0">
                <a:solidFill>
                  <a:srgbClr val="232A30"/>
                </a:solidFill>
              </a:defRPr>
            </a:pPr>
            <a:r>
              <a:rPr sz="2933" dirty="0"/>
              <a:t>Il </a:t>
            </a:r>
            <a:r>
              <a:rPr sz="2933" dirty="0" err="1"/>
              <a:t>trasferimento</a:t>
            </a:r>
            <a:r>
              <a:rPr sz="2933" dirty="0"/>
              <a:t> </a:t>
            </a:r>
            <a:r>
              <a:rPr sz="2933" dirty="0" err="1"/>
              <a:t>economico</a:t>
            </a:r>
            <a:r>
              <a:rPr sz="2933" dirty="0"/>
              <a:t> </a:t>
            </a:r>
            <a:r>
              <a:rPr sz="2933" dirty="0" err="1"/>
              <a:t>allevia</a:t>
            </a:r>
            <a:r>
              <a:rPr sz="2933" dirty="0"/>
              <a:t> </a:t>
            </a:r>
            <a:r>
              <a:rPr sz="2933" dirty="0" err="1"/>
              <a:t>nell’immediato</a:t>
            </a:r>
            <a:r>
              <a:rPr sz="2933" dirty="0"/>
              <a:t> la </a:t>
            </a:r>
            <a:r>
              <a:rPr sz="2933" dirty="0" err="1"/>
              <a:t>povertà</a:t>
            </a:r>
            <a:r>
              <a:rPr sz="2933" dirty="0"/>
              <a:t>.</a:t>
            </a:r>
          </a:p>
          <a:p>
            <a:pPr>
              <a:spcAft>
                <a:spcPts val="1200"/>
              </a:spcAft>
              <a:defRPr sz="2200" b="0">
                <a:solidFill>
                  <a:srgbClr val="232A30"/>
                </a:solidFill>
              </a:defRPr>
            </a:pPr>
            <a:r>
              <a:rPr sz="2933" dirty="0"/>
              <a:t>Ma la </a:t>
            </a:r>
            <a:r>
              <a:rPr sz="2933" dirty="0" err="1"/>
              <a:t>povertà</a:t>
            </a:r>
            <a:r>
              <a:rPr sz="2933" dirty="0"/>
              <a:t> </a:t>
            </a:r>
            <a:r>
              <a:rPr sz="2933" dirty="0" err="1"/>
              <a:t>può</a:t>
            </a:r>
            <a:r>
              <a:rPr sz="2933" dirty="0"/>
              <a:t> </a:t>
            </a:r>
            <a:r>
              <a:rPr sz="2933" dirty="0" err="1"/>
              <a:t>essere</a:t>
            </a:r>
            <a:r>
              <a:rPr sz="2933" dirty="0"/>
              <a:t> </a:t>
            </a:r>
            <a:r>
              <a:rPr sz="2933" dirty="0" err="1"/>
              <a:t>l’effetto</a:t>
            </a:r>
            <a:r>
              <a:rPr sz="2933" dirty="0"/>
              <a:t> di </a:t>
            </a:r>
            <a:r>
              <a:rPr sz="2933" dirty="0" err="1"/>
              <a:t>una</a:t>
            </a:r>
            <a:r>
              <a:rPr sz="2933" dirty="0"/>
              <a:t> </a:t>
            </a:r>
            <a:r>
              <a:rPr sz="2933" dirty="0" err="1"/>
              <a:t>vulnerabilità</a:t>
            </a:r>
            <a:r>
              <a:rPr sz="2933" dirty="0"/>
              <a:t> </a:t>
            </a:r>
            <a:r>
              <a:rPr sz="2933" dirty="0" err="1"/>
              <a:t>più</a:t>
            </a:r>
            <a:r>
              <a:rPr sz="2933" dirty="0"/>
              <a:t> </a:t>
            </a:r>
            <a:r>
              <a:rPr sz="2933" dirty="0" err="1"/>
              <a:t>complessa</a:t>
            </a:r>
            <a:r>
              <a:rPr sz="2933" dirty="0"/>
              <a:t>.</a:t>
            </a:r>
          </a:p>
          <a:p>
            <a:pPr>
              <a:spcAft>
                <a:spcPts val="1200"/>
              </a:spcAft>
              <a:defRPr sz="2200" b="0">
                <a:solidFill>
                  <a:srgbClr val="232A30"/>
                </a:solidFill>
              </a:defRPr>
            </a:pPr>
            <a:r>
              <a:rPr sz="2933" dirty="0"/>
              <a:t>Salute, </a:t>
            </a:r>
            <a:r>
              <a:rPr sz="2933" dirty="0" err="1"/>
              <a:t>disabilità</a:t>
            </a:r>
            <a:r>
              <a:rPr sz="2933" dirty="0"/>
              <a:t>, </a:t>
            </a:r>
            <a:r>
              <a:rPr sz="2933" dirty="0" err="1"/>
              <a:t>bassa</a:t>
            </a:r>
            <a:r>
              <a:rPr sz="2933" dirty="0"/>
              <a:t> </a:t>
            </a:r>
            <a:r>
              <a:rPr sz="2933" dirty="0" err="1"/>
              <a:t>istruzione</a:t>
            </a:r>
            <a:r>
              <a:rPr sz="2933" dirty="0"/>
              <a:t>, casa, </a:t>
            </a:r>
            <a:r>
              <a:rPr sz="2933" dirty="0" err="1"/>
              <a:t>disoccupazione</a:t>
            </a:r>
            <a:r>
              <a:rPr sz="2933" dirty="0"/>
              <a:t>, </a:t>
            </a:r>
            <a:r>
              <a:rPr sz="2933" dirty="0" err="1"/>
              <a:t>fragilità</a:t>
            </a:r>
            <a:r>
              <a:rPr sz="2933" dirty="0"/>
              <a:t> </a:t>
            </a:r>
            <a:r>
              <a:rPr sz="2933" dirty="0" err="1"/>
              <a:t>familiari</a:t>
            </a:r>
            <a:r>
              <a:rPr sz="2933" dirty="0"/>
              <a:t> e </a:t>
            </a:r>
            <a:r>
              <a:rPr sz="2933" dirty="0" err="1"/>
              <a:t>isolamento</a:t>
            </a:r>
            <a:r>
              <a:rPr sz="2933" dirty="0"/>
              <a:t> </a:t>
            </a:r>
            <a:r>
              <a:rPr sz="2933" dirty="0" err="1"/>
              <a:t>possono</a:t>
            </a:r>
            <a:r>
              <a:rPr sz="2933" dirty="0"/>
              <a:t> </a:t>
            </a:r>
            <a:r>
              <a:rPr sz="2933" dirty="0" err="1"/>
              <a:t>intrecciarsi</a:t>
            </a:r>
            <a:r>
              <a:rPr sz="2933" dirty="0"/>
              <a:t>.</a:t>
            </a:r>
          </a:p>
          <a:p>
            <a:pPr>
              <a:spcAft>
                <a:spcPts val="1200"/>
              </a:spcAft>
              <a:defRPr sz="2200" b="0">
                <a:solidFill>
                  <a:srgbClr val="232A30"/>
                </a:solidFill>
              </a:defRPr>
            </a:pPr>
            <a:r>
              <a:rPr sz="2933" dirty="0"/>
              <a:t>Per </a:t>
            </a:r>
            <a:r>
              <a:rPr sz="2933" dirty="0" err="1"/>
              <a:t>questo</a:t>
            </a:r>
            <a:r>
              <a:rPr sz="2933" dirty="0"/>
              <a:t> </a:t>
            </a:r>
            <a:r>
              <a:rPr sz="2933" dirty="0" err="1"/>
              <a:t>occorre</a:t>
            </a:r>
            <a:r>
              <a:rPr sz="2933" dirty="0"/>
              <a:t> </a:t>
            </a:r>
            <a:r>
              <a:rPr sz="2933" dirty="0" err="1"/>
              <a:t>conoscere</a:t>
            </a:r>
            <a:r>
              <a:rPr sz="2933" dirty="0"/>
              <a:t> </a:t>
            </a:r>
            <a:r>
              <a:rPr sz="2933" dirty="0" err="1"/>
              <a:t>bisogni</a:t>
            </a:r>
            <a:r>
              <a:rPr sz="2933" dirty="0"/>
              <a:t> e </a:t>
            </a:r>
            <a:r>
              <a:rPr sz="2933" dirty="0" err="1"/>
              <a:t>risorse</a:t>
            </a:r>
            <a:r>
              <a:rPr sz="2933" dirty="0"/>
              <a:t> e </a:t>
            </a:r>
            <a:r>
              <a:rPr sz="2933" dirty="0" err="1"/>
              <a:t>costruire</a:t>
            </a:r>
            <a:r>
              <a:rPr sz="2933" dirty="0"/>
              <a:t> un </a:t>
            </a:r>
            <a:r>
              <a:rPr sz="2933" dirty="0" err="1"/>
              <a:t>percorso</a:t>
            </a:r>
            <a:r>
              <a:rPr sz="2933" dirty="0"/>
              <a:t> </a:t>
            </a:r>
            <a:r>
              <a:rPr sz="2933" dirty="0" err="1"/>
              <a:t>personalizzato</a:t>
            </a:r>
            <a:r>
              <a:rPr sz="2933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5806440"/>
            <a:ext cx="10698480" cy="548640"/>
          </a:xfrm>
          <a:prstGeom prst="rect">
            <a:avLst/>
          </a:prstGeom>
          <a:solidFill>
            <a:srgbClr val="2787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sz="2400"/>
          </a:p>
        </p:txBody>
      </p:sp>
      <p:sp>
        <p:nvSpPr>
          <p:cNvPr id="6" name="TextBox 5"/>
          <p:cNvSpPr txBox="1"/>
          <p:nvPr/>
        </p:nvSpPr>
        <p:spPr>
          <a:xfrm>
            <a:off x="914401" y="5879592"/>
            <a:ext cx="10288137" cy="4412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defRPr sz="1700" b="1">
                <a:solidFill>
                  <a:srgbClr val="FFFFFF"/>
                </a:solidFill>
              </a:defRPr>
            </a:pPr>
            <a:r>
              <a:rPr sz="2267"/>
              <a:t>La presa in carico trasforma una prestazione economica in una politica di inclusione.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41652" y="6446520"/>
            <a:ext cx="271228" cy="2974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>
              <a:defRPr sz="1000">
                <a:solidFill>
                  <a:srgbClr val="69737D"/>
                </a:solidFill>
              </a:defRPr>
            </a:pPr>
            <a:r>
              <a:rPr sz="1333"/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86216C57-A31A-476E-AB89-A4AEC62B91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4539" y="543362"/>
            <a:ext cx="5902921" cy="4594313"/>
          </a:xfr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71B4D3F-1ACC-4B8C-B854-6B16ECC7A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54" y="0"/>
            <a:ext cx="1771361" cy="108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026F64E6-A05A-4676-ABF8-F9BC7FF970F8}"/>
              </a:ext>
            </a:extLst>
          </p:cNvPr>
          <p:cNvSpPr txBox="1"/>
          <p:nvPr/>
        </p:nvSpPr>
        <p:spPr>
          <a:xfrm>
            <a:off x="742950" y="5404434"/>
            <a:ext cx="106108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C00000"/>
                </a:solidFill>
              </a:rPr>
              <a:t>I bisogni sono complessi ed esigono politiche e reti di soggetti e di sostegni sociali sanitari educativi abitativi coordinati</a:t>
            </a:r>
            <a:r>
              <a:rPr lang="it-IT" sz="2800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it-IT" sz="2800" b="1" dirty="0">
                <a:solidFill>
                  <a:srgbClr val="C00000"/>
                </a:solidFill>
              </a:rPr>
              <a:t>Occorre una nuova governance multilivello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300500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207568" y="2276872"/>
            <a:ext cx="7772400" cy="2520280"/>
          </a:xfrm>
        </p:spPr>
        <p:txBody>
          <a:bodyPr>
            <a:normAutofit/>
          </a:bodyPr>
          <a:lstStyle/>
          <a:p>
            <a:r>
              <a:rPr lang="it-IT" sz="8000" b="1" dirty="0">
                <a:solidFill>
                  <a:srgbClr val="0A3553"/>
                </a:solidFill>
              </a:rPr>
              <a:t>AREA TRASVERSALE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818CF9C-C082-45E1-AE7D-5EFBA8171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" t="-113" r="-47" b="-113"/>
          <a:stretch>
            <a:fillRect/>
          </a:stretch>
        </p:blipFill>
        <p:spPr bwMode="auto">
          <a:xfrm>
            <a:off x="7563188" y="116632"/>
            <a:ext cx="2565259" cy="118838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/>
          <p:cNvSpPr/>
          <p:nvPr/>
        </p:nvSpPr>
        <p:spPr>
          <a:xfrm>
            <a:off x="7680176" y="1417613"/>
            <a:ext cx="12385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/>
              <a:t>MARCHE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E813392-E2BC-40DA-9C6D-B35F92492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268" y="0"/>
            <a:ext cx="3107183" cy="16423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527914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9115B9-8EB8-4FCB-A9ED-05A8DD4D9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203" y="411970"/>
            <a:ext cx="4054678" cy="893182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AREA Trasversale</a:t>
            </a:r>
            <a:br>
              <a:rPr lang="it-IT" dirty="0"/>
            </a:br>
            <a:r>
              <a:rPr lang="it-IT" sz="3100" b="1" dirty="0">
                <a:solidFill>
                  <a:srgbClr val="0A3553"/>
                </a:solidFill>
              </a:rPr>
              <a:t>Dati Demografici</a:t>
            </a:r>
          </a:p>
        </p:txBody>
      </p:sp>
      <p:pic>
        <p:nvPicPr>
          <p:cNvPr id="4" name="Segnaposto contenuto 7">
            <a:extLst>
              <a:ext uri="{FF2B5EF4-FFF2-40B4-BE49-F238E27FC236}">
                <a16:creationId xmlns:a16="http://schemas.microsoft.com/office/drawing/2014/main" id="{B9B3D9D7-58A7-4C1E-803F-105C25DD4B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2894" y="2228978"/>
            <a:ext cx="4414297" cy="248436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48508E3-BAA5-4C79-B02E-4E4C7AC1C34B}"/>
              </a:ext>
            </a:extLst>
          </p:cNvPr>
          <p:cNvSpPr txBox="1"/>
          <p:nvPr/>
        </p:nvSpPr>
        <p:spPr>
          <a:xfrm>
            <a:off x="237203" y="1521287"/>
            <a:ext cx="7247541" cy="50885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Popolazione marchigiana conta 1.480.545 (-2.201 rispetto al 2024) e invecchia</a:t>
            </a:r>
          </a:p>
          <a:p>
            <a:r>
              <a:rPr lang="it-IT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 minori nella fascia 0-15 anni sono 181.542 </a:t>
            </a:r>
          </a:p>
          <a:p>
            <a:r>
              <a:rPr lang="it-IT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gli ultra65 sono 393.871 </a:t>
            </a:r>
          </a:p>
          <a:p>
            <a:r>
              <a:rPr lang="it-IT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gli ultra75 sono 209.456.</a:t>
            </a:r>
            <a:endParaRPr lang="it-IT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Si modificano i principali indici di struttura della popolazione:</a:t>
            </a:r>
            <a:endParaRPr lang="it-IT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500"/>
              </a:spcAft>
              <a:buFont typeface="Symbol" panose="05050102010706020507" pitchFamily="18" charset="2"/>
              <a:buChar char=""/>
            </a:pPr>
            <a:r>
              <a:rPr lang="it-I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indice di dipendenza degli anziani</a:t>
            </a: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cioè il numero di persone con più di 64 ogni 100 persone con età compresa tra 15 e 64 anni </a:t>
            </a:r>
            <a:r>
              <a:rPr lang="it-I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sale </a:t>
            </a: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da 42,2% del 2024 </a:t>
            </a:r>
            <a:r>
              <a:rPr lang="it-I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42,8% del 2025</a:t>
            </a:r>
            <a:endParaRPr lang="it-IT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500"/>
              </a:spcAft>
              <a:buFont typeface="Symbol" panose="05050102010706020507" pitchFamily="18" charset="2"/>
              <a:buChar char=""/>
            </a:pPr>
            <a:r>
              <a:rPr lang="it-I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incidenza della popolazione ultra65enne</a:t>
            </a: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passa da 23,7% del 2024 a </a:t>
            </a:r>
            <a:r>
              <a:rPr lang="it-I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24,1% nel 2025</a:t>
            </a:r>
            <a:endParaRPr lang="it-IT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500"/>
              </a:spcAft>
              <a:buFont typeface="Symbol" panose="05050102010706020507" pitchFamily="18" charset="2"/>
              <a:buChar char=""/>
            </a:pPr>
            <a:r>
              <a:rPr lang="it-I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incidenza della popolazione ultra75enne </a:t>
            </a: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 totale della popolazione </a:t>
            </a:r>
            <a:r>
              <a:rPr lang="it-I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passa</a:t>
            </a:r>
            <a:r>
              <a:rPr lang="it-IT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da 11,8% del 2024 </a:t>
            </a:r>
            <a:r>
              <a:rPr lang="it-IT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 12% nel 2025.</a:t>
            </a:r>
          </a:p>
          <a:p>
            <a:pPr marL="0" lvl="0" indent="0" algn="just">
              <a:spcAft>
                <a:spcPts val="500"/>
              </a:spcAft>
              <a:buNone/>
            </a:pPr>
            <a:r>
              <a:rPr lang="it-IT" sz="1800" b="1" dirty="0">
                <a:latin typeface="Calibri" panose="020F0502020204030204" pitchFamily="34" charset="0"/>
                <a:ea typeface="Times New Roman" panose="02020603050405020304" pitchFamily="18" charset="0"/>
              </a:rPr>
              <a:t>227.000 famiglie risultano composte da una sola persona tra questi le persone sole con più di 60 anni sono 131.000, le famiglie con più di cinque componenti sono 30.000.</a:t>
            </a:r>
          </a:p>
          <a:p>
            <a:pPr marL="0" lvl="0" indent="0" algn="just">
              <a:spcAft>
                <a:spcPts val="500"/>
              </a:spcAft>
              <a:buNone/>
            </a:pPr>
            <a:r>
              <a:rPr lang="it-IT" sz="1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Nuclei sempre più ristretti e tra venti anni secondo l‘Istat la regione subirà una contrazione drastica della popolazione lavorativa ed un forte invecchiamento.</a:t>
            </a:r>
            <a:endParaRPr lang="it-IT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BF0469C-D5AA-42E7-8AA8-B73633DBB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70"/>
            <a:ext cx="1970202" cy="84909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102494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67A840F-94C6-4CA2-AC40-D5526A911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647" y="-305540"/>
            <a:ext cx="10515600" cy="1295399"/>
          </a:xfrm>
        </p:spPr>
        <p:txBody>
          <a:bodyPr>
            <a:normAutofit fontScale="90000"/>
          </a:bodyPr>
          <a:lstStyle/>
          <a:p>
            <a:br>
              <a:rPr lang="it-IT" b="1" dirty="0"/>
            </a:br>
            <a:br>
              <a:rPr lang="it-IT" b="1" dirty="0"/>
            </a:br>
            <a:r>
              <a:rPr lang="it-IT" b="1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Redditi (medio complessivo)  </a:t>
            </a:r>
            <a:br>
              <a:rPr lang="it-IT" b="1" dirty="0"/>
            </a:br>
            <a:endParaRPr lang="it-IT" dirty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36B14653-F3E0-4F87-AB15-4F7DC51532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00945" y="989859"/>
            <a:ext cx="5981858" cy="454536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it-IT" sz="18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Il </a:t>
            </a:r>
            <a:r>
              <a:rPr lang="it-IT" sz="1800" b="1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reddito medio delle famiglie </a:t>
            </a:r>
            <a:r>
              <a:rPr lang="it-IT" sz="18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marchigiane passa da euro 23.705 a </a:t>
            </a:r>
            <a:r>
              <a:rPr lang="it-IT" sz="1800" b="1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24.599 nel 2025</a:t>
            </a:r>
            <a:r>
              <a:rPr lang="it-IT" sz="1800" dirty="0">
                <a:solidFill>
                  <a:srgbClr val="000000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, anche se il reddito pro capite è leggermente inferiore alla media italiana.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1600" kern="100" dirty="0"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it-IT" sz="16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 Marche presentano indicatori di benessere generalmente più favorevoli ed una minore disuguaglianza tra le famiglie nella distribuzione della spesa. </a:t>
            </a:r>
            <a:r>
              <a:rPr lang="it-IT" sz="1600" u="sng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Anche se i redditi nominali crescono </a:t>
            </a:r>
            <a:r>
              <a:rPr lang="it-IT" sz="16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(stipendi, pensioni, redditi da lavoro autonomo), </a:t>
            </a:r>
            <a:r>
              <a:rPr lang="it-IT" sz="1600" u="sng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l’aumento dei prezzi di beni e servizi essenziali</a:t>
            </a:r>
            <a:r>
              <a:rPr lang="it-IT" sz="16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— in particolare alimentari, energia e affitti — </a:t>
            </a:r>
            <a:r>
              <a:rPr lang="it-IT" sz="1600" b="1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erode il potere d’acquisto</a:t>
            </a:r>
            <a:r>
              <a:rPr lang="it-IT" sz="1600" kern="1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 Ciò significa che le famiglie con redditi medio-bassi non riescono a migliorare realmente le proprie condizioni.</a:t>
            </a:r>
            <a:endParaRPr lang="it-IT" sz="16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it-IT" sz="1600" b="1" kern="100" dirty="0">
                <a:effectLst/>
                <a:ea typeface="Calibri" panose="020F0502020204030204" pitchFamily="34" charset="0"/>
              </a:rPr>
              <a:t>Con riferimento all’indebitamento delle famiglie, secondo i dati della Banca d’Italia</a:t>
            </a:r>
            <a:r>
              <a:rPr lang="it-IT" sz="1600" kern="100" dirty="0">
                <a:effectLst/>
                <a:ea typeface="Calibri" panose="020F0502020204030204" pitchFamily="34" charset="0"/>
              </a:rPr>
              <a:t>, n</a:t>
            </a:r>
            <a:r>
              <a:rPr lang="it-IT" sz="1600" kern="120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el 2025 è </a:t>
            </a:r>
            <a:r>
              <a:rPr lang="it-IT" sz="1600" b="1" kern="100" dirty="0">
                <a:effectLst/>
                <a:ea typeface="Calibri" panose="020F0502020204030204" pitchFamily="34" charset="0"/>
              </a:rPr>
              <a:t>lievemente </a:t>
            </a:r>
            <a:r>
              <a:rPr lang="it-IT" sz="1600" b="1" kern="120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aumentato il credito al consumo erogato</a:t>
            </a:r>
            <a:r>
              <a:rPr lang="it-IT" sz="1600" kern="120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 da banche e società finanziarie alle famiglie marchigiane (5,1% sui dodici mesi, da 4,8% nel 2024) così come i</a:t>
            </a:r>
            <a:r>
              <a:rPr lang="it-IT" sz="1600" kern="100" dirty="0">
                <a:effectLst/>
                <a:ea typeface="Calibri" panose="020F0502020204030204" pitchFamily="34" charset="0"/>
              </a:rPr>
              <a:t>l credito bancario alla clientela residente in regione.</a:t>
            </a:r>
          </a:p>
          <a:p>
            <a:pPr marL="0" indent="0" algn="just">
              <a:buNone/>
            </a:pPr>
            <a:r>
              <a:rPr lang="it-IT" sz="1600" b="1" kern="100" dirty="0">
                <a:effectLst/>
                <a:ea typeface="Calibri" panose="020F0502020204030204" pitchFamily="34" charset="0"/>
              </a:rPr>
              <a:t>Nel 2025 i prestiti concessi alle famiglie</a:t>
            </a:r>
            <a:r>
              <a:rPr lang="it-IT" sz="1600" kern="100" dirty="0">
                <a:effectLst/>
                <a:ea typeface="Calibri" panose="020F0502020204030204" pitchFamily="34" charset="0"/>
              </a:rPr>
              <a:t> marchigiane da banche e società finanziarie </a:t>
            </a:r>
            <a:r>
              <a:rPr lang="it-IT" sz="1600" b="1" kern="100" dirty="0">
                <a:effectLst/>
                <a:ea typeface="Calibri" panose="020F0502020204030204" pitchFamily="34" charset="0"/>
              </a:rPr>
              <a:t>sono aumentati </a:t>
            </a:r>
            <a:r>
              <a:rPr lang="it-IT" sz="1600" b="1" kern="120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del 2,5 per cento</a:t>
            </a:r>
            <a:r>
              <a:rPr lang="it-IT" sz="1600" kern="1200" dirty="0">
                <a:solidFill>
                  <a:srgbClr val="000000"/>
                </a:solidFill>
                <a:effectLst/>
                <a:ea typeface="Roboto" panose="02000000000000000000" pitchFamily="2" charset="0"/>
              </a:rPr>
              <a:t>, dopo la sostanziale stabilità dell’anno precedente.</a:t>
            </a:r>
            <a:endParaRPr lang="it-IT" sz="16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1696641-C330-45F2-8429-DC6AFD2961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56" y="0"/>
            <a:ext cx="1771991" cy="874076"/>
          </a:xfrm>
          <a:prstGeom prst="rect">
            <a:avLst/>
          </a:prstGeom>
        </p:spPr>
      </p:pic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CA9813E7-F1ED-4581-B2B1-ACC3DC24486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4883" y="1844125"/>
            <a:ext cx="5632115" cy="316974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69316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EE1C9E3-82B2-4D7F-8A86-C4BF3C126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51" y="239697"/>
            <a:ext cx="11018037" cy="828056"/>
          </a:xfrm>
        </p:spPr>
        <p:txBody>
          <a:bodyPr>
            <a:normAutofit fontScale="90000"/>
          </a:bodyPr>
          <a:lstStyle/>
          <a:p>
            <a:br>
              <a:rPr lang="it-IT" b="1" dirty="0"/>
            </a:br>
            <a:br>
              <a:rPr lang="it-IT" b="1" dirty="0"/>
            </a:br>
            <a:br>
              <a:rPr lang="it-IT" b="1" dirty="0"/>
            </a:br>
            <a:r>
              <a:rPr lang="it-IT" b="1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Pensioni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752531A-43DC-4113-ABF3-FDFCE66FBC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016" y="1713391"/>
            <a:ext cx="4743969" cy="4021584"/>
          </a:xfrm>
        </p:spPr>
        <p:txBody>
          <a:bodyPr>
            <a:noAutofit/>
          </a:bodyPr>
          <a:lstStyle/>
          <a:p>
            <a:r>
              <a:rPr lang="it-IT" sz="2800" b="1" dirty="0"/>
              <a:t>Pensioni sono in totale 625.559 unità</a:t>
            </a:r>
            <a:endParaRPr lang="it-IT" sz="1800" dirty="0">
              <a:solidFill>
                <a:srgbClr val="0A2F4C"/>
              </a:solidFill>
              <a:effectLst/>
              <a:latin typeface="Inter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it-IT" sz="2800" b="1" dirty="0"/>
          </a:p>
          <a:p>
            <a:endParaRPr lang="it-IT" sz="2800" dirty="0"/>
          </a:p>
          <a:p>
            <a:endParaRPr lang="it-IT" sz="2800" b="1" dirty="0"/>
          </a:p>
          <a:p>
            <a:r>
              <a:rPr lang="it-IT" sz="2800" b="1" dirty="0"/>
              <a:t>83,5% sono previdenziali </a:t>
            </a:r>
          </a:p>
          <a:p>
            <a:r>
              <a:rPr lang="it-IT" sz="2800" b="1" dirty="0"/>
              <a:t>16,5 % assistenziali</a:t>
            </a:r>
            <a:endParaRPr lang="it-IT" sz="2800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00F2DDE-7E04-4637-B182-840A5E1EA5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67309" y="2173148"/>
            <a:ext cx="7299182" cy="648657"/>
          </a:xfrm>
        </p:spPr>
        <p:txBody>
          <a:bodyPr>
            <a:normAutofit fontScale="85000" lnSpcReduction="20000"/>
          </a:bodyPr>
          <a:lstStyle/>
          <a:p>
            <a:r>
              <a:rPr lang="it-IT" sz="2800" dirty="0">
                <a:solidFill>
                  <a:srgbClr val="E85E42"/>
                </a:solidFill>
              </a:rPr>
              <a:t>Importo medio mensile pensioni del privato vigenti è di 970,66 euro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517081E-7973-4751-B768-9D48EBC6A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99" y="0"/>
            <a:ext cx="1791179" cy="1095674"/>
          </a:xfrm>
          <a:prstGeom prst="rect">
            <a:avLst/>
          </a:prstGeom>
        </p:spPr>
      </p:pic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5921069E-AD0E-426F-AE01-ECC669E48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875" y="3249227"/>
            <a:ext cx="4916109" cy="1605627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it-IT" sz="6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211.261 (33,8%) riguardano ex lavoratori dipendenti privati</a:t>
            </a:r>
          </a:p>
          <a:p>
            <a:pPr algn="just"/>
            <a:r>
              <a:rPr lang="it-IT" sz="6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216.683 ex lavoratori autonomi o parasubordinati (34,6%)</a:t>
            </a:r>
          </a:p>
          <a:p>
            <a:pPr algn="just"/>
            <a:r>
              <a:rPr lang="it-IT" sz="6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85.714 ex (13,7%) lavoratori dipendenti pubblici</a:t>
            </a:r>
          </a:p>
          <a:p>
            <a:pPr algn="just"/>
            <a:r>
              <a:rPr lang="it-IT" sz="6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103.286 (16,5%) prestazioni assistenziali</a:t>
            </a:r>
            <a:endParaRPr lang="it-IT" sz="6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AF153E5-5041-4205-BBC8-95DCEAA1E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1783" y="2991807"/>
            <a:ext cx="5419950" cy="3050343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333B4C3C-274C-4383-8B1A-A9CA47DFD16A}"/>
              </a:ext>
            </a:extLst>
          </p:cNvPr>
          <p:cNvSpPr txBox="1"/>
          <p:nvPr/>
        </p:nvSpPr>
        <p:spPr>
          <a:xfrm>
            <a:off x="4767308" y="987483"/>
            <a:ext cx="66848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solidFill>
                  <a:srgbClr val="0A2F4C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L’importo medio mensile totale è di 1.139 euro, ovvero 165 euro in meno (-12,7%) rispetto al valore medio del Centro e 123 euro in meno (-9,8%) rispetto al valore medio italiano.</a:t>
            </a:r>
            <a:endParaRPr lang="it-IT" sz="2000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07984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49435A-1F7B-4AA6-AB51-AC4A5B733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596" y="866963"/>
            <a:ext cx="11034204" cy="883582"/>
          </a:xfrm>
        </p:spPr>
        <p:txBody>
          <a:bodyPr>
            <a:normAutofit fontScale="90000"/>
          </a:bodyPr>
          <a:lstStyle/>
          <a:p>
            <a:br>
              <a:rPr lang="it-IT" b="1" dirty="0"/>
            </a:br>
            <a:br>
              <a:rPr lang="it-IT" b="1" dirty="0"/>
            </a:br>
            <a:r>
              <a:rPr lang="it-IT" b="1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Prestazioni totali di invalidità civile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F7BDDE9-BFE0-40E2-BBB3-3DB24ECDBC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9596" y="1877687"/>
            <a:ext cx="5903651" cy="38777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>
                <a:ea typeface="Calibri" panose="020F0502020204030204" pitchFamily="34" charset="0"/>
              </a:rPr>
              <a:t>Le prestazioni di invalidità civile nel 2025 sono  88.447 (86.072 nel 2024) </a:t>
            </a:r>
          </a:p>
          <a:p>
            <a:pPr marL="0" indent="0">
              <a:buNone/>
            </a:pPr>
            <a:r>
              <a:rPr lang="it-IT" b="1" dirty="0">
                <a:ea typeface="Calibri" panose="020F0502020204030204" pitchFamily="34" charset="0"/>
              </a:rPr>
              <a:t>con importo pari a 498 euro mensili.</a:t>
            </a:r>
          </a:p>
          <a:p>
            <a:pPr marL="0" indent="0">
              <a:buNone/>
            </a:pPr>
            <a:endParaRPr lang="it-IT" b="1" dirty="0"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it-IT" dirty="0">
                <a:ea typeface="Calibri" panose="020F0502020204030204" pitchFamily="34" charset="0"/>
              </a:rPr>
              <a:t>Le invalidità sono 28.927 e gli assegni sociali sono 14.839.</a:t>
            </a:r>
          </a:p>
          <a:p>
            <a:pPr marL="0" indent="0">
              <a:buNone/>
            </a:pPr>
            <a:r>
              <a:rPr lang="it-IT" b="1" dirty="0">
                <a:ea typeface="Calibri" panose="020F0502020204030204" pitchFamily="34" charset="0"/>
              </a:rPr>
              <a:t> </a:t>
            </a:r>
            <a:endParaRPr lang="it-IT" b="1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6A55197-2073-43A4-863A-C09A1AF3D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526959" cy="807107"/>
          </a:xfrm>
          <a:prstGeom prst="rect">
            <a:avLst/>
          </a:prstGeom>
        </p:spPr>
      </p:pic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E6EDCF78-6504-4CDC-8380-3BC977AFD8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2506984"/>
            <a:ext cx="5903651" cy="332256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042847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2276872"/>
            <a:ext cx="12192000" cy="25202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z="8000" b="1" dirty="0">
                <a:solidFill>
                  <a:srgbClr val="0A3553"/>
                </a:solidFill>
              </a:rPr>
              <a:t>AREA SOCIALE</a:t>
            </a:r>
            <a:br>
              <a:rPr lang="it-IT" sz="8000" b="1" dirty="0">
                <a:solidFill>
                  <a:srgbClr val="0A3553"/>
                </a:solidFill>
              </a:rPr>
            </a:br>
            <a:endParaRPr lang="it-IT" sz="4000" b="1" dirty="0">
              <a:solidFill>
                <a:srgbClr val="0A3553"/>
              </a:solidFill>
              <a:latin typeface="+mn-lt"/>
              <a:ea typeface="Roboto" panose="02000000000000000000" pitchFamily="2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818CF9C-C082-45E1-AE7D-5EFBA8171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" t="-113" r="-47" b="-113"/>
          <a:stretch>
            <a:fillRect/>
          </a:stretch>
        </p:blipFill>
        <p:spPr bwMode="auto">
          <a:xfrm>
            <a:off x="7563188" y="116632"/>
            <a:ext cx="2565259" cy="118838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/>
          <p:cNvSpPr/>
          <p:nvPr/>
        </p:nvSpPr>
        <p:spPr>
          <a:xfrm>
            <a:off x="7680176" y="1417613"/>
            <a:ext cx="12385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/>
              <a:t>MARCHE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E813392-E2BC-40DA-9C6D-B35F92492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788" y="42062"/>
            <a:ext cx="3107183" cy="16423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197159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2A6A49-D29B-4748-8ED9-696C38B7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785" y="767613"/>
            <a:ext cx="10685015" cy="856797"/>
          </a:xfrm>
        </p:spPr>
        <p:txBody>
          <a:bodyPr>
            <a:normAutofit/>
          </a:bodyPr>
          <a:lstStyle/>
          <a:p>
            <a:r>
              <a:rPr lang="it-IT" sz="4000" b="1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La spesa sociale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3253250-1975-45A5-938D-61A23EFC9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517" y="1708282"/>
            <a:ext cx="10883283" cy="4949970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Secondo gli ultimi dati ISTAT disponibili, nelle </a:t>
            </a:r>
            <a:r>
              <a:rPr lang="it-IT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Marche</a:t>
            </a:r>
            <a:r>
              <a:rPr lang="it-IT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spesa sociale per gli interventi e servizi sociali dei Comuni singoli e associati è lievemente aumentata. Nel 2021 era 194.764.007 euro, inclusi i centri educativi per la prima infanzia, e la spesa pro capite 131 euro; </a:t>
            </a:r>
            <a:r>
              <a:rPr lang="it-IT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 2022 è aumentata a 195.954.055 euro e la spesa pro capite è di 132 euro</a:t>
            </a:r>
            <a:r>
              <a:rPr lang="it-IT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it-IT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it-IT" sz="50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compartecipazione alla spesa </a:t>
            </a:r>
            <a:r>
              <a:rPr lang="it-IT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la quota pagata dagli utenti</a:t>
            </a:r>
            <a:r>
              <a:rPr lang="it-IT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Italia aumenta dal 7,2 % nel 2021 al 7,4% nel 2022; nel Centro Italia diminuisce da 7,1% a 6,8%; </a:t>
            </a:r>
            <a:r>
              <a:rPr lang="it-IT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nelle Marche aumenta dal 12,8% nel 2021 al 13,3% nel 2022.</a:t>
            </a:r>
            <a:endParaRPr lang="it-IT" sz="4400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 il 2021 e il 2022, nelle Marche, i </a:t>
            </a:r>
            <a:r>
              <a:rPr lang="it-IT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valori della spesa diminuiscono </a:t>
            </a:r>
            <a:r>
              <a:rPr lang="it-IT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nell’area utenza famiglia e minori dal 31,4% al 30,7%, </a:t>
            </a:r>
            <a:r>
              <a:rPr lang="it-IT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 le povertà da 9,4% al 7,1%, </a:t>
            </a:r>
            <a:r>
              <a:rPr lang="it-IT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mentre aumenta per l’area anziani dal 10,5% all’11,3%, e per quella della disabilità, da 33% al 33,9%.</a:t>
            </a:r>
            <a:endParaRPr lang="it-IT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it-IT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Nell’anno 2022 </a:t>
            </a:r>
            <a:r>
              <a:rPr lang="it-IT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nell’area famiglia e minori</a:t>
            </a:r>
            <a:r>
              <a:rPr lang="it-IT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il </a:t>
            </a:r>
            <a:r>
              <a:rPr lang="it-IT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valore pro-capite</a:t>
            </a:r>
            <a:r>
              <a:rPr lang="it-IT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è di € 275 nelle Marche, inferiore rispetto alla media italiana, del Centro Italia. </a:t>
            </a:r>
            <a:r>
              <a:rPr lang="it-IT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Nell’area anziani</a:t>
            </a:r>
            <a:r>
              <a:rPr lang="it-IT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il valore pro-capite è di € 58, inferiore rispetto alla media italiana, del Centro Italia, </a:t>
            </a:r>
            <a:r>
              <a:rPr lang="it-IT" sz="4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nell’ area disabilità</a:t>
            </a:r>
            <a:r>
              <a:rPr lang="it-IT" sz="4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il valore pro capite nelle Marche è di € 2.665 superiore rispetto alla media italiana di € 2.219 e del centro Italia € 2.361, </a:t>
            </a:r>
            <a:r>
              <a:rPr lang="it-IT" sz="4400" b="1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mentre quella per le povertà è di 16 euro nelle Marche dato inferiore alla media italiana e del centro Italia, in entrambi i casi di € 22.</a:t>
            </a:r>
            <a:endParaRPr lang="it-IT" sz="4400" kern="100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9CCEBCD-10EB-4A62-AFFD-D75A79057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22"/>
            <a:ext cx="1620967" cy="85679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735764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D383A6-BF63-44BE-8F05-164C60242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24287"/>
            <a:ext cx="11079480" cy="1270759"/>
          </a:xfrm>
        </p:spPr>
        <p:txBody>
          <a:bodyPr>
            <a:normAutofit fontScale="90000"/>
          </a:bodyPr>
          <a:lstStyle/>
          <a:p>
            <a:br>
              <a:rPr lang="it-IT" b="1" dirty="0"/>
            </a:br>
            <a:br>
              <a:rPr lang="it-IT" b="1" dirty="0"/>
            </a:br>
            <a:r>
              <a:rPr lang="it-IT" b="1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Misure di contrasto povertà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D4B567-00B2-404B-B5C8-D70BC5F32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713389"/>
            <a:ext cx="5052725" cy="43145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3600" b="1" dirty="0">
                <a:solidFill>
                  <a:srgbClr val="C00000"/>
                </a:solidFill>
              </a:rPr>
              <a:t>L’Assegno di Inclusione e Supporto Formazione Lavoro</a:t>
            </a:r>
            <a:r>
              <a:rPr lang="it-IT" sz="2800" b="1" dirty="0">
                <a:solidFill>
                  <a:srgbClr val="C00000"/>
                </a:solidFill>
              </a:rPr>
              <a:t>		</a:t>
            </a:r>
            <a:endParaRPr lang="it-IT" b="1" dirty="0">
              <a:solidFill>
                <a:srgbClr val="C00000"/>
              </a:solidFill>
            </a:endParaRPr>
          </a:p>
          <a:p>
            <a:r>
              <a:rPr lang="it-IT" sz="2800" b="1" dirty="0">
                <a:solidFill>
                  <a:srgbClr val="C00000"/>
                </a:solidFill>
              </a:rPr>
              <a:t>Superamento </a:t>
            </a:r>
            <a:r>
              <a:rPr lang="it-IT" sz="2800" b="1" dirty="0" err="1">
                <a:solidFill>
                  <a:srgbClr val="C00000"/>
                </a:solidFill>
              </a:rPr>
              <a:t>c.d.universalismo</a:t>
            </a:r>
            <a:r>
              <a:rPr lang="it-IT" sz="2800" b="1" dirty="0">
                <a:solidFill>
                  <a:srgbClr val="C00000"/>
                </a:solidFill>
              </a:rPr>
              <a:t> selettivo</a:t>
            </a:r>
          </a:p>
          <a:p>
            <a:endParaRPr lang="it-IT" sz="2800" b="1" dirty="0">
              <a:solidFill>
                <a:srgbClr val="C00000"/>
              </a:solidFill>
            </a:endParaRPr>
          </a:p>
          <a:p>
            <a:r>
              <a:rPr lang="it-IT" sz="2800" b="1" dirty="0">
                <a:solidFill>
                  <a:srgbClr val="C00000"/>
                </a:solidFill>
              </a:rPr>
              <a:t>misura categoriale</a:t>
            </a:r>
            <a:endParaRPr lang="it-IT" sz="2800" dirty="0"/>
          </a:p>
          <a:p>
            <a:r>
              <a:rPr lang="it-IT" sz="2800" b="1" dirty="0">
                <a:solidFill>
                  <a:srgbClr val="C00000"/>
                </a:solidFill>
                <a:latin typeface="+mn-lt"/>
              </a:rPr>
              <a:t>misura selettiva</a:t>
            </a:r>
            <a:endParaRPr lang="it-IT" sz="2800" dirty="0">
              <a:latin typeface="+mn-lt"/>
            </a:endParaRPr>
          </a:p>
          <a:p>
            <a:r>
              <a:rPr lang="it-IT" sz="2800" b="1" dirty="0">
                <a:solidFill>
                  <a:srgbClr val="C00000"/>
                </a:solidFill>
              </a:rPr>
              <a:t>misura condizionata</a:t>
            </a:r>
            <a:endParaRPr lang="it-IT" dirty="0"/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0AB12C41-4A64-42D7-B6A6-CE3544D5FE96}"/>
              </a:ext>
            </a:extLst>
          </p:cNvPr>
          <p:cNvSpPr/>
          <p:nvPr/>
        </p:nvSpPr>
        <p:spPr>
          <a:xfrm flipV="1">
            <a:off x="180523" y="3137873"/>
            <a:ext cx="320040" cy="3861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B2A7071-C905-4658-A04D-06E5C27193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0" y="0"/>
            <a:ext cx="1837161" cy="971071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7FCB36C3-C1EB-4FF0-86B0-2D2A9EE9F571}"/>
              </a:ext>
            </a:extLst>
          </p:cNvPr>
          <p:cNvSpPr txBox="1"/>
          <p:nvPr/>
        </p:nvSpPr>
        <p:spPr>
          <a:xfrm>
            <a:off x="6231117" y="4162215"/>
            <a:ext cx="542984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dirty="0">
                <a:effectLst/>
                <a:ea typeface="Times New Roman" panose="02020603050405020304" pitchFamily="18" charset="0"/>
              </a:rPr>
              <a:t>Dal 1° gennaio al 31 dicembre 2025 nelle Marche ne hanno usufruito:</a:t>
            </a:r>
          </a:p>
          <a:p>
            <a:pPr algn="just"/>
            <a:r>
              <a:rPr lang="it-IT" b="1" dirty="0">
                <a:ea typeface="Times New Roman" panose="02020603050405020304" pitchFamily="18" charset="0"/>
              </a:rPr>
              <a:t>9.091</a:t>
            </a:r>
            <a:r>
              <a:rPr lang="it-IT" b="1" dirty="0">
                <a:effectLst/>
                <a:ea typeface="Times New Roman" panose="02020603050405020304" pitchFamily="18" charset="0"/>
              </a:rPr>
              <a:t> nuclei familiari </a:t>
            </a:r>
            <a:r>
              <a:rPr lang="it-IT" dirty="0">
                <a:effectLst/>
                <a:ea typeface="Times New Roman" panose="02020603050405020304" pitchFamily="18" charset="0"/>
              </a:rPr>
              <a:t>contro i 7.947 nuclei del 2024 e le </a:t>
            </a:r>
            <a:r>
              <a:rPr lang="it-IT" b="1" dirty="0">
                <a:effectLst/>
                <a:ea typeface="Times New Roman" panose="02020603050405020304" pitchFamily="18" charset="0"/>
              </a:rPr>
              <a:t>persone coinvolte sono 18.274  </a:t>
            </a:r>
            <a:r>
              <a:rPr lang="it-IT" dirty="0">
                <a:effectLst/>
                <a:ea typeface="Times New Roman" panose="02020603050405020304" pitchFamily="18" charset="0"/>
              </a:rPr>
              <a:t>contro i 15.922 del 2024.</a:t>
            </a:r>
          </a:p>
          <a:p>
            <a:pPr algn="just"/>
            <a:r>
              <a:rPr lang="it-IT" dirty="0">
                <a:ea typeface="Times New Roman" panose="02020603050405020304" pitchFamily="18" charset="0"/>
              </a:rPr>
              <a:t>L‘</a:t>
            </a:r>
            <a:r>
              <a:rPr lang="it-IT" b="1" dirty="0">
                <a:ea typeface="Times New Roman" panose="02020603050405020304" pitchFamily="18" charset="0"/>
              </a:rPr>
              <a:t>importo medio mensile </a:t>
            </a:r>
            <a:r>
              <a:rPr lang="it-IT" dirty="0">
                <a:ea typeface="Times New Roman" panose="02020603050405020304" pitchFamily="18" charset="0"/>
              </a:rPr>
              <a:t>è salito da 569 euro a </a:t>
            </a:r>
            <a:r>
              <a:rPr lang="it-IT" b="1" dirty="0">
                <a:ea typeface="Times New Roman" panose="02020603050405020304" pitchFamily="18" charset="0"/>
              </a:rPr>
              <a:t>669 euro </a:t>
            </a:r>
            <a:r>
              <a:rPr lang="it-IT" dirty="0">
                <a:ea typeface="Times New Roman" panose="02020603050405020304" pitchFamily="18" charset="0"/>
              </a:rPr>
              <a:t>del 2025. </a:t>
            </a:r>
          </a:p>
          <a:p>
            <a:pPr algn="just"/>
            <a:r>
              <a:rPr lang="it-IT" b="1" dirty="0">
                <a:ea typeface="Times New Roman" panose="02020603050405020304" pitchFamily="18" charset="0"/>
              </a:rPr>
              <a:t>18.274 beneficiari per il s</a:t>
            </a:r>
            <a:r>
              <a:rPr lang="it-IT" b="1" dirty="0">
                <a:effectLst/>
                <a:ea typeface="Times New Roman" panose="02020603050405020304" pitchFamily="18" charset="0"/>
              </a:rPr>
              <a:t>ervizio formazione e lavoro (SFL)</a:t>
            </a:r>
          </a:p>
        </p:txBody>
      </p:sp>
      <p:pic>
        <p:nvPicPr>
          <p:cNvPr id="9" name="Immagine 8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B20C808B-A6AF-4F52-BD35-68BC7D905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117" y="738753"/>
            <a:ext cx="5429840" cy="3345004"/>
          </a:xfrm>
          <a:prstGeom prst="rect">
            <a:avLst/>
          </a:prstGeom>
          <a:ln w="12700">
            <a:noFill/>
          </a:ln>
        </p:spPr>
      </p:pic>
      <p:sp>
        <p:nvSpPr>
          <p:cNvPr id="10" name="Rectangle 9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887328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tangolo 41">
            <a:extLst>
              <a:ext uri="{FF2B5EF4-FFF2-40B4-BE49-F238E27FC236}">
                <a16:creationId xmlns:a16="http://schemas.microsoft.com/office/drawing/2014/main" id="{3C3696D6-9B9C-7C33-C38E-E89CA1DD56D8}"/>
              </a:ext>
            </a:extLst>
          </p:cNvPr>
          <p:cNvSpPr/>
          <p:nvPr/>
        </p:nvSpPr>
        <p:spPr>
          <a:xfrm>
            <a:off x="460257" y="4995915"/>
            <a:ext cx="10323095" cy="173855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9D876215-16F7-0566-0BAF-0508E10F5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84" y="266879"/>
            <a:ext cx="2351715" cy="124304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FF0BF03F-EE62-CC1E-F7F3-2A1610960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844" y="249897"/>
            <a:ext cx="2067572" cy="1064191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7108C18-5F00-0ACF-07C0-12A63E7C6E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84" y="1509928"/>
            <a:ext cx="8133779" cy="3475453"/>
          </a:xfrm>
          <a:prstGeom prst="rect">
            <a:avLst/>
          </a:prstGeom>
        </p:spPr>
      </p:pic>
      <p:sp>
        <p:nvSpPr>
          <p:cNvPr id="9" name="Ovale 8">
            <a:extLst>
              <a:ext uri="{FF2B5EF4-FFF2-40B4-BE49-F238E27FC236}">
                <a16:creationId xmlns:a16="http://schemas.microsoft.com/office/drawing/2014/main" id="{6E482C4F-1A03-A947-92E4-8808E7C5B438}"/>
              </a:ext>
            </a:extLst>
          </p:cNvPr>
          <p:cNvSpPr/>
          <p:nvPr/>
        </p:nvSpPr>
        <p:spPr>
          <a:xfrm>
            <a:off x="7688178" y="2213811"/>
            <a:ext cx="565484" cy="3128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7F3DFC8E-E005-60D0-EC6D-9F8206EBA721}"/>
              </a:ext>
            </a:extLst>
          </p:cNvPr>
          <p:cNvSpPr/>
          <p:nvPr/>
        </p:nvSpPr>
        <p:spPr>
          <a:xfrm>
            <a:off x="7717159" y="4018548"/>
            <a:ext cx="565484" cy="3128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Elemento grafico 13" descr="Pergamena diploma">
            <a:extLst>
              <a:ext uri="{FF2B5EF4-FFF2-40B4-BE49-F238E27FC236}">
                <a16:creationId xmlns:a16="http://schemas.microsoft.com/office/drawing/2014/main" id="{74965C58-5DB7-CE92-EB21-C8B2159DA8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81362" y="5105631"/>
            <a:ext cx="914400" cy="926432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3531EFC-1EDE-13FA-4CB9-727BC4D6D8BC}"/>
              </a:ext>
            </a:extLst>
          </p:cNvPr>
          <p:cNvSpPr txBox="1"/>
          <p:nvPr/>
        </p:nvSpPr>
        <p:spPr>
          <a:xfrm>
            <a:off x="628230" y="5845097"/>
            <a:ext cx="2273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/>
              <a:t>Licenza elementare, nessun titolo di studio</a:t>
            </a:r>
          </a:p>
          <a:p>
            <a:pPr algn="ctr"/>
            <a:r>
              <a:rPr lang="it-IT" sz="1600" b="1" dirty="0"/>
              <a:t>12,3%</a:t>
            </a:r>
          </a:p>
        </p:txBody>
      </p:sp>
      <p:pic>
        <p:nvPicPr>
          <p:cNvPr id="17" name="Elemento grafico 16" descr="Edile">
            <a:extLst>
              <a:ext uri="{FF2B5EF4-FFF2-40B4-BE49-F238E27FC236}">
                <a16:creationId xmlns:a16="http://schemas.microsoft.com/office/drawing/2014/main" id="{328240A3-A09B-7C23-7F69-26F01CF840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30691" y="5111647"/>
            <a:ext cx="914400" cy="914400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7910427-D9F6-A70D-27D2-64C6EB74EACE}"/>
              </a:ext>
            </a:extLst>
          </p:cNvPr>
          <p:cNvSpPr txBox="1"/>
          <p:nvPr/>
        </p:nvSpPr>
        <p:spPr>
          <a:xfrm>
            <a:off x="2250907" y="5868465"/>
            <a:ext cx="2273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/>
              <a:t>P.r. riferimento</a:t>
            </a:r>
          </a:p>
          <a:p>
            <a:pPr algn="ctr"/>
            <a:r>
              <a:rPr lang="it-IT" sz="1600" b="1" dirty="0"/>
              <a:t>Operaio</a:t>
            </a:r>
          </a:p>
          <a:p>
            <a:pPr algn="ctr"/>
            <a:r>
              <a:rPr lang="it-IT" sz="1600" b="1" dirty="0"/>
              <a:t>14,3%</a:t>
            </a:r>
          </a:p>
        </p:txBody>
      </p:sp>
      <p:pic>
        <p:nvPicPr>
          <p:cNvPr id="20" name="Elemento grafico 19" descr="Lente di ingrandimento">
            <a:extLst>
              <a:ext uri="{FF2B5EF4-FFF2-40B4-BE49-F238E27FC236}">
                <a16:creationId xmlns:a16="http://schemas.microsoft.com/office/drawing/2014/main" id="{129216AF-44B4-6617-2979-8B89B8824B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8228" y="5157369"/>
            <a:ext cx="843377" cy="843377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2AC3F4D2-A9CB-5B2E-7612-9B2556512581}"/>
              </a:ext>
            </a:extLst>
          </p:cNvPr>
          <p:cNvSpPr txBox="1"/>
          <p:nvPr/>
        </p:nvSpPr>
        <p:spPr>
          <a:xfrm>
            <a:off x="3678762" y="5868465"/>
            <a:ext cx="2273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/>
              <a:t>P.r. in cerca di </a:t>
            </a:r>
          </a:p>
          <a:p>
            <a:pPr algn="ctr"/>
            <a:r>
              <a:rPr lang="it-IT" sz="1600" b="1" dirty="0"/>
              <a:t>Occupazione</a:t>
            </a:r>
          </a:p>
          <a:p>
            <a:pPr algn="ctr"/>
            <a:r>
              <a:rPr lang="it-IT" sz="1600" b="1" dirty="0"/>
              <a:t>20,7%</a:t>
            </a:r>
          </a:p>
        </p:txBody>
      </p: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DC99065D-9F4E-9F6A-F634-60DE29E4EFDF}"/>
              </a:ext>
            </a:extLst>
          </p:cNvPr>
          <p:cNvCxnSpPr/>
          <p:nvPr/>
        </p:nvCxnSpPr>
        <p:spPr>
          <a:xfrm>
            <a:off x="4090737" y="5068035"/>
            <a:ext cx="0" cy="15541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Elemento grafico 24" descr="Famiglia con due figli">
            <a:extLst>
              <a:ext uri="{FF2B5EF4-FFF2-40B4-BE49-F238E27FC236}">
                <a16:creationId xmlns:a16="http://schemas.microsoft.com/office/drawing/2014/main" id="{DDF5A3C0-89C9-A460-82AE-D55A8499AB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18279" y="5127632"/>
            <a:ext cx="914400" cy="914400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6102F516-FE6D-05F6-F771-2087971361FD}"/>
              </a:ext>
            </a:extLst>
          </p:cNvPr>
          <p:cNvSpPr txBox="1"/>
          <p:nvPr/>
        </p:nvSpPr>
        <p:spPr>
          <a:xfrm>
            <a:off x="4959015" y="5848508"/>
            <a:ext cx="2273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/>
              <a:t>Famiglie con </a:t>
            </a:r>
          </a:p>
          <a:p>
            <a:pPr algn="ctr"/>
            <a:r>
              <a:rPr lang="it-IT" sz="1600" b="1" dirty="0"/>
              <a:t>Minori</a:t>
            </a:r>
          </a:p>
          <a:p>
            <a:pPr algn="ctr"/>
            <a:r>
              <a:rPr lang="it-IT" sz="1600" b="1" dirty="0"/>
              <a:t>11,2%</a:t>
            </a:r>
          </a:p>
        </p:txBody>
      </p:sp>
      <p:pic>
        <p:nvPicPr>
          <p:cNvPr id="28" name="Elemento grafico 27" descr="Globo terrestre, Africa ed Europa">
            <a:extLst>
              <a:ext uri="{FF2B5EF4-FFF2-40B4-BE49-F238E27FC236}">
                <a16:creationId xmlns:a16="http://schemas.microsoft.com/office/drawing/2014/main" id="{25DA6640-6EB1-19E9-78BC-FC56ED217C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83711" y="5103381"/>
            <a:ext cx="914400" cy="914400"/>
          </a:xfrm>
          <a:prstGeom prst="rect">
            <a:avLst/>
          </a:prstGeom>
        </p:spPr>
      </p:pic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E92F67FB-09A7-B8E6-77D2-C37E60C967B7}"/>
              </a:ext>
            </a:extLst>
          </p:cNvPr>
          <p:cNvSpPr txBox="1"/>
          <p:nvPr/>
        </p:nvSpPr>
        <p:spPr>
          <a:xfrm>
            <a:off x="6199300" y="5847826"/>
            <a:ext cx="2273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/>
              <a:t>Famiglie con </a:t>
            </a:r>
          </a:p>
          <a:p>
            <a:pPr algn="ctr"/>
            <a:r>
              <a:rPr lang="it-IT" sz="1600" b="1" dirty="0"/>
              <a:t>stranieri</a:t>
            </a:r>
          </a:p>
          <a:p>
            <a:pPr algn="ctr"/>
            <a:r>
              <a:rPr lang="it-IT" sz="1600" b="1" dirty="0"/>
              <a:t>26,7%</a:t>
            </a:r>
          </a:p>
        </p:txBody>
      </p:sp>
      <p:pic>
        <p:nvPicPr>
          <p:cNvPr id="31" name="Elemento grafico 30" descr="Scena extraurbana">
            <a:extLst>
              <a:ext uri="{FF2B5EF4-FFF2-40B4-BE49-F238E27FC236}">
                <a16:creationId xmlns:a16="http://schemas.microsoft.com/office/drawing/2014/main" id="{1CADFB4C-FB4C-C325-CE3B-2CC2C0B8F82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105179" y="5060559"/>
            <a:ext cx="914400" cy="914400"/>
          </a:xfrm>
          <a:prstGeom prst="rect">
            <a:avLst/>
          </a:prstGeom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A680A1CA-E511-3A2D-5BB9-8F529BDB56D2}"/>
              </a:ext>
            </a:extLst>
          </p:cNvPr>
          <p:cNvSpPr txBox="1"/>
          <p:nvPr/>
        </p:nvSpPr>
        <p:spPr>
          <a:xfrm>
            <a:off x="7425393" y="5845097"/>
            <a:ext cx="2273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/>
              <a:t>Famiglie in</a:t>
            </a:r>
          </a:p>
          <a:p>
            <a:pPr algn="ctr"/>
            <a:r>
              <a:rPr lang="it-IT" sz="1600" b="1" dirty="0"/>
              <a:t>Affitto</a:t>
            </a:r>
          </a:p>
          <a:p>
            <a:pPr algn="ctr"/>
            <a:r>
              <a:rPr lang="it-IT" sz="1600" b="1" dirty="0"/>
              <a:t>20,9%</a:t>
            </a:r>
          </a:p>
        </p:txBody>
      </p:sp>
      <p:pic>
        <p:nvPicPr>
          <p:cNvPr id="34" name="Elemento grafico 33" descr="Mappa con segnaposto">
            <a:extLst>
              <a:ext uri="{FF2B5EF4-FFF2-40B4-BE49-F238E27FC236}">
                <a16:creationId xmlns:a16="http://schemas.microsoft.com/office/drawing/2014/main" id="{90DBAAF3-84AD-B52A-B436-8A4B8D497CE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434571" y="5055625"/>
            <a:ext cx="914400" cy="914400"/>
          </a:xfrm>
          <a:prstGeom prst="rect">
            <a:avLst/>
          </a:prstGeom>
        </p:spPr>
      </p:pic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50A93CF0-B9A0-CA55-EA91-96E6F558AB73}"/>
              </a:ext>
            </a:extLst>
          </p:cNvPr>
          <p:cNvSpPr txBox="1"/>
          <p:nvPr/>
        </p:nvSpPr>
        <p:spPr>
          <a:xfrm>
            <a:off x="8718885" y="5842368"/>
            <a:ext cx="22739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/>
              <a:t>Famiglie del </a:t>
            </a:r>
          </a:p>
          <a:p>
            <a:pPr algn="ctr"/>
            <a:r>
              <a:rPr lang="it-IT" sz="1600" b="1" dirty="0"/>
              <a:t>Sud</a:t>
            </a:r>
          </a:p>
          <a:p>
            <a:pPr algn="ctr"/>
            <a:r>
              <a:rPr lang="it-IT" sz="1600" b="1" dirty="0"/>
              <a:t>9,6%</a:t>
            </a:r>
          </a:p>
          <a:p>
            <a:pPr algn="ctr"/>
            <a:endParaRPr lang="it-IT" sz="1600" b="1" dirty="0"/>
          </a:p>
        </p:txBody>
      </p: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8B2CCCE4-D83A-C750-6343-8FD961AAB6BD}"/>
              </a:ext>
            </a:extLst>
          </p:cNvPr>
          <p:cNvCxnSpPr>
            <a:cxnSpLocks/>
          </p:cNvCxnSpPr>
          <p:nvPr/>
        </p:nvCxnSpPr>
        <p:spPr>
          <a:xfrm>
            <a:off x="1278519" y="4331369"/>
            <a:ext cx="758875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38BF1988-B745-95DD-3066-769588316755}"/>
              </a:ext>
            </a:extLst>
          </p:cNvPr>
          <p:cNvSpPr txBox="1"/>
          <p:nvPr/>
        </p:nvSpPr>
        <p:spPr>
          <a:xfrm>
            <a:off x="8562378" y="3660742"/>
            <a:ext cx="22739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accent2">
                    <a:lumMod val="75000"/>
                  </a:schemeClr>
                </a:solidFill>
              </a:rPr>
              <a:t>Dal 2014 al 2025 le famiglie in povertà assoluta sono aumentate di 553 mila nuclei (+35,6%)</a:t>
            </a:r>
          </a:p>
          <a:p>
            <a:pPr algn="ctr"/>
            <a:endParaRPr lang="it-IT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906C36F8-1E88-AEAB-93DA-C5AB88D5C5E8}"/>
              </a:ext>
            </a:extLst>
          </p:cNvPr>
          <p:cNvSpPr txBox="1"/>
          <p:nvPr/>
        </p:nvSpPr>
        <p:spPr>
          <a:xfrm>
            <a:off x="0" y="492802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accent1">
                    <a:lumMod val="50000"/>
                  </a:schemeClr>
                </a:solidFill>
              </a:rPr>
              <a:t>LA POVERT</a:t>
            </a:r>
            <a:r>
              <a:rPr lang="it-IT" sz="36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À ASSOLUTA</a:t>
            </a:r>
            <a:endParaRPr lang="it-IT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8674E852-C691-B359-3B59-6711288B0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84" y="266879"/>
            <a:ext cx="2351715" cy="124304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647171A-472F-2EFA-295F-845F40BC1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844" y="249897"/>
            <a:ext cx="2067572" cy="1064191"/>
          </a:xfrm>
          <a:prstGeom prst="rect">
            <a:avLst/>
          </a:prstGeom>
        </p:spPr>
      </p:pic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0D289A6B-DEBD-62D2-4CA8-E2DF53CA57A3}"/>
              </a:ext>
            </a:extLst>
          </p:cNvPr>
          <p:cNvSpPr txBox="1"/>
          <p:nvPr/>
        </p:nvSpPr>
        <p:spPr>
          <a:xfrm>
            <a:off x="3011905" y="475515"/>
            <a:ext cx="6063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accent1">
                    <a:lumMod val="50000"/>
                  </a:schemeClr>
                </a:solidFill>
              </a:rPr>
              <a:t>LA POVERTÀ RELATIVA</a:t>
            </a:r>
          </a:p>
        </p:txBody>
      </p:sp>
      <p:graphicFrame>
        <p:nvGraphicFramePr>
          <p:cNvPr id="43" name="Grafico 42">
            <a:extLst>
              <a:ext uri="{FF2B5EF4-FFF2-40B4-BE49-F238E27FC236}">
                <a16:creationId xmlns:a16="http://schemas.microsoft.com/office/drawing/2014/main" id="{D6D09B6E-9C83-69ED-3968-6EE326EA3A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354411"/>
              </p:ext>
            </p:extLst>
          </p:nvPr>
        </p:nvGraphicFramePr>
        <p:xfrm>
          <a:off x="615313" y="1347537"/>
          <a:ext cx="5622758" cy="27913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4" name="Grafico 43">
            <a:extLst>
              <a:ext uri="{FF2B5EF4-FFF2-40B4-BE49-F238E27FC236}">
                <a16:creationId xmlns:a16="http://schemas.microsoft.com/office/drawing/2014/main" id="{27C7D659-0788-F59A-968F-006875BC6F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3095429"/>
              </p:ext>
            </p:extLst>
          </p:nvPr>
        </p:nvGraphicFramePr>
        <p:xfrm>
          <a:off x="757384" y="4114800"/>
          <a:ext cx="548068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5" name="Rettangolo 44">
            <a:extLst>
              <a:ext uri="{FF2B5EF4-FFF2-40B4-BE49-F238E27FC236}">
                <a16:creationId xmlns:a16="http://schemas.microsoft.com/office/drawing/2014/main" id="{BAC43B1B-B6EF-56D4-1AF3-9A10048BB189}"/>
              </a:ext>
            </a:extLst>
          </p:cNvPr>
          <p:cNvSpPr/>
          <p:nvPr/>
        </p:nvSpPr>
        <p:spPr>
          <a:xfrm>
            <a:off x="4836695" y="1780674"/>
            <a:ext cx="1259305" cy="4776537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6" name="Freccia destra con strisce 45">
            <a:extLst>
              <a:ext uri="{FF2B5EF4-FFF2-40B4-BE49-F238E27FC236}">
                <a16:creationId xmlns:a16="http://schemas.microsoft.com/office/drawing/2014/main" id="{B55AE75A-2B1A-90DC-06B7-668BA96981FF}"/>
              </a:ext>
            </a:extLst>
          </p:cNvPr>
          <p:cNvSpPr/>
          <p:nvPr/>
        </p:nvSpPr>
        <p:spPr>
          <a:xfrm>
            <a:off x="6198571" y="3958389"/>
            <a:ext cx="998621" cy="312821"/>
          </a:xfrm>
          <a:prstGeom prst="striped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32E25FF6-1A06-6911-BE3D-F4288553D576}"/>
              </a:ext>
            </a:extLst>
          </p:cNvPr>
          <p:cNvSpPr txBox="1"/>
          <p:nvPr/>
        </p:nvSpPr>
        <p:spPr>
          <a:xfrm>
            <a:off x="7411453" y="1780674"/>
            <a:ext cx="4023163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DIMEZZAMENTO DELLE FAMIGLIE IN DIFFICOLT</a:t>
            </a:r>
            <a:r>
              <a:rPr lang="it-IT" b="1" dirty="0">
                <a:solidFill>
                  <a:srgbClr val="C00000"/>
                </a:solidFill>
                <a:cs typeface="Arial" panose="020B0604020202020204" pitchFamily="34" charset="0"/>
              </a:rPr>
              <a:t>À?</a:t>
            </a:r>
          </a:p>
          <a:p>
            <a:pPr algn="ctr"/>
            <a:r>
              <a:rPr lang="it-IT" b="1" dirty="0">
                <a:solidFill>
                  <a:srgbClr val="C00000"/>
                </a:solidFill>
                <a:cs typeface="Arial" panose="020B0604020202020204" pitchFamily="34" charset="0"/>
              </a:rPr>
              <a:t>Possibili interpretazioni:</a:t>
            </a:r>
          </a:p>
          <a:p>
            <a:pPr algn="ctr"/>
            <a:endParaRPr lang="it-IT" b="1" dirty="0">
              <a:solidFill>
                <a:srgbClr val="C00000"/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C00000"/>
                </a:solidFill>
                <a:cs typeface="Arial" panose="020B0604020202020204" pitchFamily="34" charset="0"/>
              </a:rPr>
              <a:t>RIASSORBIMENTO DI UN VALORE ANOMALO</a:t>
            </a:r>
            <a:r>
              <a:rPr lang="it-IT" sz="1400" b="1" dirty="0">
                <a:cs typeface="Arial" panose="020B0604020202020204" pitchFamily="34" charset="0"/>
              </a:rPr>
              <a:t>: i valori del 2023 e 2024 appaiono come un picco rispetto alla serie precedente. Il dato del 2025 può indicare un ritorno ad un livello più coerente con l’andamento di fondo;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400" b="1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rgbClr val="C00000"/>
                </a:solidFill>
                <a:cs typeface="Arial" panose="020B0604020202020204" pitchFamily="34" charset="0"/>
              </a:rPr>
              <a:t>EFFETTO SOGLIA: </a:t>
            </a:r>
            <a:r>
              <a:rPr lang="it-IT" sz="1400" b="1" dirty="0">
                <a:cs typeface="Arial" panose="020B0604020202020204" pitchFamily="34" charset="0"/>
              </a:rPr>
              <a:t>la soglia di povertà relativa è definita rispetto alla spesa media per consumi del Paese (≠ povertà assoluta). Anche una piccola variazione della spesa potrebbe determinare oscillazioni tra sotto e sopra la soglia.</a:t>
            </a:r>
          </a:p>
          <a:p>
            <a:endParaRPr lang="it-IT" sz="1400" b="1" dirty="0">
              <a:cs typeface="Arial" panose="020B0604020202020204" pitchFamily="34" charset="0"/>
            </a:endParaRPr>
          </a:p>
          <a:p>
            <a:pPr algn="ctr"/>
            <a:r>
              <a:rPr lang="it-IT" sz="1400" b="1" dirty="0">
                <a:solidFill>
                  <a:srgbClr val="C00000"/>
                </a:solidFill>
                <a:cs typeface="Arial" panose="020B0604020202020204" pitchFamily="34" charset="0"/>
              </a:rPr>
              <a:t>Con una variazione così significativa è possibile che</a:t>
            </a:r>
          </a:p>
          <a:p>
            <a:pPr algn="ctr"/>
            <a:r>
              <a:rPr lang="it-IT" sz="1400" b="1" dirty="0">
                <a:solidFill>
                  <a:srgbClr val="C00000"/>
                </a:solidFill>
                <a:cs typeface="Arial" panose="020B0604020202020204" pitchFamily="34" charset="0"/>
              </a:rPr>
              <a:t>«si sta tutti un po’ peggio»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400" b="1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400" b="1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400" b="1" dirty="0">
              <a:cs typeface="Arial" panose="020B0604020202020204" pitchFamily="34" charset="0"/>
            </a:endParaRPr>
          </a:p>
          <a:p>
            <a:endParaRPr lang="it-IT" sz="1400" b="1" dirty="0">
              <a:cs typeface="Arial" panose="020B0604020202020204" pitchFamily="34" charset="0"/>
            </a:endParaRPr>
          </a:p>
          <a:p>
            <a:pPr algn="ctr"/>
            <a:endParaRPr lang="it-IT" dirty="0"/>
          </a:p>
        </p:txBody>
      </p:sp>
      <p:sp>
        <p:nvSpPr>
          <p:cNvPr id="48" name="Rectangle 47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10524DD-20F5-E4ED-921F-EB822C6B8FC1}"/>
              </a:ext>
            </a:extLst>
          </p:cNvPr>
          <p:cNvSpPr txBox="1"/>
          <p:nvPr/>
        </p:nvSpPr>
        <p:spPr>
          <a:xfrm>
            <a:off x="3064042" y="2782669"/>
            <a:ext cx="6063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it-IT" sz="8000" b="1" dirty="0">
                <a:solidFill>
                  <a:srgbClr val="0A3553"/>
                </a:solidFill>
                <a:latin typeface="+mj-lt"/>
                <a:ea typeface="+mj-ea"/>
                <a:cs typeface="+mj-cs"/>
              </a:rPr>
              <a:t>AREA SALUTE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5293927A-F6A7-CB3A-2DAA-8A55EA68B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84" y="266879"/>
            <a:ext cx="2351715" cy="124304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B076116-7B9F-34AA-1573-6F403F7B6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2844" y="249897"/>
            <a:ext cx="2067572" cy="1064191"/>
          </a:xfrm>
          <a:prstGeom prst="rect">
            <a:avLst/>
          </a:prstGeom>
        </p:spPr>
      </p:pic>
      <p:pic>
        <p:nvPicPr>
          <p:cNvPr id="2" name="Immagine 1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7F90F75D-9991-44F3-E1D2-7B4E2BCD7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7441" y="1515909"/>
            <a:ext cx="4318283" cy="2430284"/>
          </a:xfrm>
          <a:prstGeom prst="rect">
            <a:avLst/>
          </a:prstGeom>
        </p:spPr>
      </p:pic>
      <p:pic>
        <p:nvPicPr>
          <p:cNvPr id="3" name="Immagine 2" descr="Immagine che contiene testo, Carattere, schermata, logo&#10;&#10;Descrizione generata automaticamente">
            <a:extLst>
              <a:ext uri="{FF2B5EF4-FFF2-40B4-BE49-F238E27FC236}">
                <a16:creationId xmlns:a16="http://schemas.microsoft.com/office/drawing/2014/main" id="{AB674681-0F06-D892-BDD9-D77BD546B0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6276" y="1506807"/>
            <a:ext cx="4318283" cy="2430283"/>
          </a:xfrm>
          <a:prstGeom prst="rect">
            <a:avLst/>
          </a:prstGeom>
        </p:spPr>
      </p:pic>
      <p:pic>
        <p:nvPicPr>
          <p:cNvPr id="5" name="Immagine 4" descr="Immagine che contiene testo, schermata, Carattere, logo&#10;&#10;Descrizione generata automaticamente">
            <a:extLst>
              <a:ext uri="{FF2B5EF4-FFF2-40B4-BE49-F238E27FC236}">
                <a16:creationId xmlns:a16="http://schemas.microsoft.com/office/drawing/2014/main" id="{C2E84573-DE71-0FDE-0DFE-8CCD97D8EE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7441" y="4160837"/>
            <a:ext cx="4318284" cy="243028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0962288D-5F9B-4667-2177-C3BBB3D03C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6276" y="4135926"/>
            <a:ext cx="4318283" cy="2430533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DF2040A-EFEA-14AB-850D-CDF5093D1729}"/>
              </a:ext>
            </a:extLst>
          </p:cNvPr>
          <p:cNvSpPr txBox="1"/>
          <p:nvPr/>
        </p:nvSpPr>
        <p:spPr>
          <a:xfrm>
            <a:off x="3011905" y="475515"/>
            <a:ext cx="6063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rgbClr val="0A3553"/>
                </a:solidFill>
              </a:rPr>
              <a:t>GLI INDICATORI DI SALUTE</a:t>
            </a:r>
          </a:p>
        </p:txBody>
      </p: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5AD7477D-747B-1980-AAF0-34D3E502EB56}"/>
              </a:ext>
            </a:extLst>
          </p:cNvPr>
          <p:cNvCxnSpPr/>
          <p:nvPr/>
        </p:nvCxnSpPr>
        <p:spPr>
          <a:xfrm flipV="1">
            <a:off x="4006516" y="2069432"/>
            <a:ext cx="1455821" cy="48126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DFDEB427-7A48-E94E-1E83-BB0DDC24A165}"/>
              </a:ext>
            </a:extLst>
          </p:cNvPr>
          <p:cNvCxnSpPr>
            <a:cxnSpLocks/>
          </p:cNvCxnSpPr>
          <p:nvPr/>
        </p:nvCxnSpPr>
        <p:spPr>
          <a:xfrm>
            <a:off x="10094494" y="2069432"/>
            <a:ext cx="385011" cy="156410"/>
          </a:xfrm>
          <a:prstGeom prst="straightConnector1">
            <a:avLst/>
          </a:prstGeom>
          <a:ln w="19050">
            <a:solidFill>
              <a:srgbClr val="F90F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F0BE5ECD-E573-B983-7155-6ED2D6015309}"/>
              </a:ext>
            </a:extLst>
          </p:cNvPr>
          <p:cNvCxnSpPr>
            <a:cxnSpLocks/>
          </p:cNvCxnSpPr>
          <p:nvPr/>
        </p:nvCxnSpPr>
        <p:spPr>
          <a:xfrm flipV="1">
            <a:off x="4976562" y="5342091"/>
            <a:ext cx="485775" cy="108820"/>
          </a:xfrm>
          <a:prstGeom prst="straightConnector1">
            <a:avLst/>
          </a:prstGeom>
          <a:ln w="1905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ABA3EBDB-BBF6-3CA8-17A8-28F810289CBF}"/>
              </a:ext>
            </a:extLst>
          </p:cNvPr>
          <p:cNvCxnSpPr>
            <a:cxnSpLocks/>
          </p:cNvCxnSpPr>
          <p:nvPr/>
        </p:nvCxnSpPr>
        <p:spPr>
          <a:xfrm>
            <a:off x="2819400" y="4514850"/>
            <a:ext cx="2733675" cy="1905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9F735098-AC63-D664-B82B-7A6849A54BBE}"/>
              </a:ext>
            </a:extLst>
          </p:cNvPr>
          <p:cNvSpPr txBox="1"/>
          <p:nvPr/>
        </p:nvSpPr>
        <p:spPr>
          <a:xfrm rot="216377">
            <a:off x="3356041" y="4217723"/>
            <a:ext cx="21066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solidFill>
                  <a:srgbClr val="FF0000"/>
                </a:solidFill>
              </a:rPr>
              <a:t>Il valore rimane sotto la media della serie storica 2019-2023 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1CF99631-7C3B-F38E-86CB-220062722D6B}"/>
              </a:ext>
            </a:extLst>
          </p:cNvPr>
          <p:cNvSpPr txBox="1"/>
          <p:nvPr/>
        </p:nvSpPr>
        <p:spPr>
          <a:xfrm rot="5400000">
            <a:off x="9657645" y="5538058"/>
            <a:ext cx="16437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/>
              <a:t>177 mila individui</a:t>
            </a:r>
          </a:p>
        </p:txBody>
      </p: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4A01B3DF-82FA-F84B-7DA1-7B720E67B95E}"/>
              </a:ext>
            </a:extLst>
          </p:cNvPr>
          <p:cNvCxnSpPr/>
          <p:nvPr/>
        </p:nvCxnSpPr>
        <p:spPr>
          <a:xfrm flipV="1">
            <a:off x="9075821" y="4415589"/>
            <a:ext cx="1403684" cy="625643"/>
          </a:xfrm>
          <a:prstGeom prst="straightConnector1">
            <a:avLst/>
          </a:prstGeom>
          <a:ln w="19050">
            <a:solidFill>
              <a:srgbClr val="BA8D3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 dirty="0"/>
          </a:p>
        </p:txBody>
      </p:sp>
      <p:sp>
        <p:nvSpPr>
          <p:cNvPr id="5" name="Titolo 4"/>
          <p:cNvSpPr>
            <a:spLocks noGrp="1"/>
          </p:cNvSpPr>
          <p:nvPr>
            <p:ph type="title" idx="102"/>
          </p:nvPr>
        </p:nvSpPr>
        <p:spPr>
          <a:xfrm>
            <a:off x="0" y="2936058"/>
            <a:ext cx="12192000" cy="2996293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it-IT" sz="8000" dirty="0">
                <a:solidFill>
                  <a:srgbClr val="0A3553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AREA LAVORO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17 / 36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Occupazione in crescita, ma non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uniforme</a:t>
            </a:r>
            <a:endParaRPr lang="en-US" sz="4000" dirty="0">
              <a:solidFill>
                <a:srgbClr val="0A3553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+1,1% sul 2024 (Centro +0,5%, Italia +0,8%): crescono gli over 50, calano i 15-34 anni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5636F"/>
                </a:solidFill>
              </a:rPr>
              <a:t>Fonte: ISTAT, INPS – Osservatorio Vulnerabilità Regionale Marche</a:t>
            </a:r>
            <a:endParaRPr lang="en-US" sz="18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2468880"/>
          <a:ext cx="6035040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tat occupati"/>
          <p:cNvSpPr txBox="1"/>
          <p:nvPr/>
        </p:nvSpPr>
        <p:spPr>
          <a:xfrm>
            <a:off x="6812280" y="2468880"/>
            <a:ext cx="483077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</a:rPr>
              <a:t>651.191</a:t>
            </a:r>
            <a:endParaRPr lang="en-US" sz="2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occupati nel 2025 (+1,1% sul 2024)</a:t>
            </a:r>
            <a:endParaRPr lang="en-US" sz="2600" dirty="0"/>
          </a:p>
        </p:txBody>
      </p:sp>
      <p:sp>
        <p:nvSpPr>
          <p:cNvPr id="8" name="Stat genere"/>
          <p:cNvSpPr txBox="1"/>
          <p:nvPr/>
        </p:nvSpPr>
        <p:spPr>
          <a:xfrm>
            <a:off x="6812280" y="3703320"/>
            <a:ext cx="483077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dirty="0" err="1">
                <a:solidFill>
                  <a:schemeClr val="tx2"/>
                </a:solidFill>
              </a:rPr>
              <a:t>Aumento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occupazione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femminile</a:t>
            </a:r>
            <a:r>
              <a:rPr lang="en-US" sz="2600" b="1" dirty="0">
                <a:solidFill>
                  <a:schemeClr val="tx2"/>
                </a:solidFill>
              </a:rPr>
              <a:t>: + 1,7%</a:t>
            </a:r>
          </a:p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</a:rPr>
              <a:t>62,7% vs 72,2%</a:t>
            </a:r>
            <a:endParaRPr lang="en-US" sz="2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tasso di occupazione donne vs uomini</a:t>
            </a:r>
            <a:endParaRPr lang="en-US" sz="2600" dirty="0"/>
          </a:p>
        </p:txBody>
      </p:sp>
      <p:sp>
        <p:nvSpPr>
          <p:cNvPr id="9" name="Stat retribuzione"/>
          <p:cNvSpPr txBox="1"/>
          <p:nvPr/>
        </p:nvSpPr>
        <p:spPr>
          <a:xfrm>
            <a:off x="6812280" y="4937760"/>
            <a:ext cx="483077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</a:rPr>
              <a:t>-25,8%</a:t>
            </a:r>
            <a:endParaRPr lang="en-US" sz="2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retribuzione giornaliera delle donne, privato 2024: 74,10 € vs 99,90 €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18 / 36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Contratti a termine e qualità del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lavoro</a:t>
            </a:r>
            <a:endParaRPr lang="en-US" sz="4000" dirty="0">
              <a:solidFill>
                <a:srgbClr val="0A3553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Dal 2019 la quota resta tra il 37,9% e il 39,4%; nel 2025 è 39,0%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5636F"/>
                </a:solidFill>
              </a:rPr>
              <a:t>Fonte: INPS – Osservatorio Vulnerabilità Regionale Marche</a:t>
            </a:r>
            <a:endParaRPr lang="en-US" sz="18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2468880"/>
          <a:ext cx="6400800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tat rapporti"/>
          <p:cNvSpPr txBox="1"/>
          <p:nvPr/>
        </p:nvSpPr>
        <p:spPr>
          <a:xfrm>
            <a:off x="7178040" y="2468880"/>
            <a:ext cx="446501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</a:rPr>
              <a:t>215.453</a:t>
            </a:r>
            <a:endParaRPr lang="en-US" sz="2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rapporti di lavoro attivati nel 2025, dato stabile sul 2024</a:t>
            </a:r>
            <a:endParaRPr lang="en-US" sz="2600" dirty="0"/>
          </a:p>
        </p:txBody>
      </p:sp>
      <p:sp>
        <p:nvSpPr>
          <p:cNvPr id="8" name="Stat indeterminato"/>
          <p:cNvSpPr txBox="1"/>
          <p:nvPr/>
        </p:nvSpPr>
        <p:spPr>
          <a:xfrm>
            <a:off x="7178040" y="3703320"/>
            <a:ext cx="446501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</a:rPr>
              <a:t>22.874</a:t>
            </a:r>
            <a:endParaRPr lang="en-US" sz="2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a tempo indeterminato (23.087 nel 2024)</a:t>
            </a:r>
            <a:endParaRPr lang="en-US" sz="2600" dirty="0"/>
          </a:p>
        </p:txBody>
      </p:sp>
      <p:sp>
        <p:nvSpPr>
          <p:cNvPr id="9" name="Stat genere"/>
          <p:cNvSpPr txBox="1"/>
          <p:nvPr/>
        </p:nvSpPr>
        <p:spPr>
          <a:xfrm>
            <a:off x="7178040" y="4937760"/>
            <a:ext cx="446501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</a:rPr>
              <a:t>8.437 vs 14.437</a:t>
            </a:r>
            <a:endParaRPr lang="en-US" sz="2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tempo indeterminato: donne vs uomini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19 / 36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669471"/>
            <a:ext cx="11232424" cy="9241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Disoccupazione: il nodo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dei</a:t>
            </a:r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giovani</a:t>
            </a:r>
            <a:endParaRPr lang="en-US" sz="4000" dirty="0">
              <a:solidFill>
                <a:srgbClr val="0A3553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347108"/>
            <a:ext cx="11094415" cy="12083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chemeClr val="tx1"/>
                </a:solidFill>
              </a:rPr>
              <a:t>34.658 disoccupati (+0,6%), in controtendenza con Centro (-5,5%) e Italia (-5,3%)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1800" dirty="0" err="1"/>
              <a:t>Aumentano</a:t>
            </a:r>
            <a:r>
              <a:rPr lang="en-US" sz="1800" dirty="0"/>
              <a:t> i </a:t>
            </a:r>
            <a:r>
              <a:rPr lang="en-US" sz="1800" dirty="0" err="1"/>
              <a:t>disoccupati</a:t>
            </a:r>
            <a:r>
              <a:rPr lang="en-US" sz="1800" dirty="0"/>
              <a:t> </a:t>
            </a:r>
            <a:r>
              <a:rPr lang="en-US" sz="1800" dirty="0" err="1"/>
              <a:t>uomini</a:t>
            </a:r>
            <a:r>
              <a:rPr lang="en-US" sz="1800" dirty="0"/>
              <a:t> del 3,1%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1800" dirty="0"/>
              <a:t>Le </a:t>
            </a:r>
            <a:r>
              <a:rPr lang="en-US" sz="1800" dirty="0" err="1"/>
              <a:t>donne</a:t>
            </a:r>
            <a:r>
              <a:rPr lang="en-US" sz="1800" dirty="0"/>
              <a:t> </a:t>
            </a:r>
            <a:r>
              <a:rPr lang="en-US" sz="1800" dirty="0" err="1"/>
              <a:t>disoccupate</a:t>
            </a:r>
            <a:r>
              <a:rPr lang="en-US" sz="1800" dirty="0"/>
              <a:t> </a:t>
            </a:r>
            <a:r>
              <a:rPr lang="en-US" sz="1800" dirty="0" err="1"/>
              <a:t>diminuiscono</a:t>
            </a:r>
            <a:r>
              <a:rPr lang="en-US" sz="1800" dirty="0"/>
              <a:t> dell’1,8%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1800" dirty="0"/>
              <a:t>Tasso </a:t>
            </a:r>
            <a:r>
              <a:rPr lang="en-US" sz="1800" dirty="0" err="1"/>
              <a:t>disoccupazione</a:t>
            </a:r>
            <a:r>
              <a:rPr lang="en-US" sz="1800" dirty="0"/>
              <a:t> </a:t>
            </a:r>
            <a:r>
              <a:rPr lang="en-US" sz="1800" dirty="0" err="1"/>
              <a:t>femminile</a:t>
            </a:r>
            <a:r>
              <a:rPr lang="en-US" sz="1800" dirty="0"/>
              <a:t> 5,5% </a:t>
            </a:r>
            <a:r>
              <a:rPr lang="en-US" sz="1800" dirty="0" err="1"/>
              <a:t>vs</a:t>
            </a:r>
            <a:r>
              <a:rPr lang="en-US" sz="1800" dirty="0"/>
              <a:t> 4,7% </a:t>
            </a:r>
            <a:r>
              <a:rPr lang="en-US" sz="1800" dirty="0" err="1"/>
              <a:t>maschile</a:t>
            </a:r>
            <a:endParaRPr lang="en-US" sz="18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5636F"/>
                </a:solidFill>
              </a:rPr>
              <a:t>Fonte: ISTAT 2025 – Osservatorio Vulnerabilità Regionale Marche</a:t>
            </a:r>
            <a:endParaRPr lang="en-US" sz="18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2468880"/>
          <a:ext cx="6675120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1"/>
          <p:cNvGraphicFramePr/>
          <p:nvPr/>
        </p:nvGraphicFramePr>
        <p:xfrm>
          <a:off x="7434072" y="2468880"/>
          <a:ext cx="4208983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20 / 36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Inattività in calo, ma aumentano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i</a:t>
            </a:r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giovani</a:t>
            </a:r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 (+4,4%)</a:t>
            </a: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Inattivi in età da lavoro: 263,633 mila (-1,4%)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5636F"/>
                </a:solidFill>
              </a:rPr>
              <a:t>Fonte: ISTAT 2025 – Osservatorio Vulnerabilità Regionale Marche</a:t>
            </a:r>
            <a:endParaRPr lang="en-US" sz="18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2468880"/>
          <a:ext cx="6400800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tat forze lavoro potenziali"/>
          <p:cNvSpPr txBox="1"/>
          <p:nvPr/>
        </p:nvSpPr>
        <p:spPr>
          <a:xfrm>
            <a:off x="7178040" y="2468880"/>
            <a:ext cx="4465015" cy="176022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</a:rPr>
              <a:t>+16%</a:t>
            </a:r>
            <a:endParaRPr lang="en-US" sz="3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forze di lavoro potenziali (inattivi più vicini al mercato del lavoro)</a:t>
            </a:r>
            <a:endParaRPr lang="en-US" sz="3600" dirty="0"/>
          </a:p>
        </p:txBody>
      </p:sp>
      <p:sp>
        <p:nvSpPr>
          <p:cNvPr id="8" name="Stat tasso inattivita"/>
          <p:cNvSpPr txBox="1"/>
          <p:nvPr/>
        </p:nvSpPr>
        <p:spPr>
          <a:xfrm>
            <a:off x="7178040" y="4320540"/>
            <a:ext cx="4465015" cy="176022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</a:rPr>
              <a:t>33,5% vs 24%</a:t>
            </a:r>
            <a:endParaRPr lang="en-US" sz="3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tasso di inattività donne vs uomini</a:t>
            </a: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21 / 36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Cassa integrazione: ore in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aumento</a:t>
            </a:r>
            <a:endParaRPr lang="en-US" sz="4000" dirty="0">
              <a:solidFill>
                <a:srgbClr val="0A3553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23,5 milioni di ore di CIG nel 2025 (+350 mila, +1,5% sul 2024)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5636F"/>
                </a:solidFill>
              </a:rPr>
              <a:t>Fonte: INPS – Osservatorio Vulnerabilità Regionale Marche</a:t>
            </a:r>
            <a:endParaRPr lang="en-US" sz="18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2468880"/>
          <a:ext cx="6400800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tat straordinaria"/>
          <p:cNvSpPr txBox="1"/>
          <p:nvPr/>
        </p:nvSpPr>
        <p:spPr>
          <a:xfrm>
            <a:off x="7178040" y="2468880"/>
            <a:ext cx="4465015" cy="176022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</a:rPr>
              <a:t>+50,5%</a:t>
            </a:r>
            <a:endParaRPr lang="en-US" sz="3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CIG straordinaria: +3 milioni di ore</a:t>
            </a:r>
            <a:endParaRPr lang="en-US" sz="3600" dirty="0"/>
          </a:p>
        </p:txBody>
      </p:sp>
      <p:sp>
        <p:nvSpPr>
          <p:cNvPr id="8" name="Stat riorganizzazione"/>
          <p:cNvSpPr txBox="1"/>
          <p:nvPr/>
        </p:nvSpPr>
        <p:spPr>
          <a:xfrm>
            <a:off x="7178040" y="4320540"/>
            <a:ext cx="4465015" cy="176022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tx2"/>
                </a:solidFill>
              </a:rPr>
              <a:t>+365,5%</a:t>
            </a:r>
            <a:endParaRPr lang="en-US" sz="3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riorganizzazione e crisi: +2,2 milioni di ore</a:t>
            </a: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22 / 36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 idx="102"/>
          </p:nvPr>
        </p:nvSpPr>
        <p:spPr>
          <a:xfrm>
            <a:off x="548792" y="2671581"/>
            <a:ext cx="11094415" cy="1514837"/>
          </a:xfrm>
        </p:spPr>
        <p:txBody>
          <a:bodyPr/>
          <a:lstStyle/>
          <a:p>
            <a:pPr algn="ctr"/>
            <a:r>
              <a:rPr lang="it-IT" sz="8000" dirty="0">
                <a:solidFill>
                  <a:srgbClr val="0A3553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AREA EDUCATIVA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Abbandono scolastico: 7,7%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nel</a:t>
            </a:r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 2025</a:t>
            </a: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Valore inferiore alla media nazionale (8,2%) e al benchmark UE 2030 (9%)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5636F"/>
                </a:solidFill>
              </a:rPr>
              <a:t>Fonte: ISTAT 2025; dato genitori: [DA VERIFICARE]</a:t>
            </a:r>
            <a:endParaRPr lang="en-US" sz="18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2468880"/>
          <a:ext cx="6675120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tat variazione"/>
          <p:cNvSpPr txBox="1"/>
          <p:nvPr/>
        </p:nvSpPr>
        <p:spPr>
          <a:xfrm>
            <a:off x="7452360" y="2468880"/>
            <a:ext cx="4190695" cy="176022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tx2"/>
                </a:solidFill>
              </a:rPr>
              <a:t>-1,4 punti</a:t>
            </a:r>
            <a:endParaRPr lang="en-US" sz="32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rispetto al 2024 (da 9,1% a 7,7%)</a:t>
            </a:r>
            <a:endParaRPr lang="en-US" sz="3200" dirty="0"/>
          </a:p>
        </p:txBody>
      </p:sp>
      <p:sp>
        <p:nvSpPr>
          <p:cNvPr id="8" name="Stat genitori"/>
          <p:cNvSpPr txBox="1"/>
          <p:nvPr/>
        </p:nvSpPr>
        <p:spPr>
          <a:xfrm>
            <a:off x="7452360" y="4320540"/>
            <a:ext cx="4190695" cy="176022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tx2"/>
                </a:solidFill>
              </a:rPr>
              <a:t>24% vs 2%</a:t>
            </a:r>
            <a:endParaRPr lang="en-US" sz="32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abbandono: genitori con basso titolo vs almeno un genitore laureato</a:t>
            </a:r>
            <a:endParaRPr lang="en-US" sz="3200" dirty="0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Dispersione scolastica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nelle</a:t>
            </a:r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 Marche</a:t>
            </a: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7,5% al termine della secondaria di secondo grado, contro l'8,7% nazionale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5636F"/>
                </a:solidFill>
              </a:rPr>
              <a:t>Fonte: INVALSI, rielaborazione Ministero dell'Istruzione e del Merito</a:t>
            </a:r>
            <a:endParaRPr lang="en-US" sz="1800" dirty="0"/>
          </a:p>
        </p:txBody>
      </p:sp>
      <p:sp>
        <p:nvSpPr>
          <p:cNvPr id="6" name="Definizione implicita"/>
          <p:cNvSpPr txBox="1"/>
          <p:nvPr/>
        </p:nvSpPr>
        <p:spPr>
          <a:xfrm>
            <a:off x="548640" y="2468880"/>
            <a:ext cx="5486400" cy="176022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77800" rIns="177800" bIns="5080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Dispersione implicita</a:t>
            </a:r>
            <a:endParaRPr lang="en-US" sz="24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performance molto scarsa e percorso scolastico irregolare</a:t>
            </a:r>
            <a:endParaRPr lang="en-US" sz="2400" dirty="0"/>
          </a:p>
        </p:txBody>
      </p:sp>
      <p:sp>
        <p:nvSpPr>
          <p:cNvPr id="7" name="Definizione esplicita"/>
          <p:cNvSpPr txBox="1"/>
          <p:nvPr/>
        </p:nvSpPr>
        <p:spPr>
          <a:xfrm>
            <a:off x="548640" y="4320540"/>
            <a:ext cx="5486400" cy="176022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77800" rIns="177800" bIns="5080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Dispersione esplicita</a:t>
            </a:r>
            <a:endParaRPr lang="en-US" sz="24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l'abbandono vero e proprio</a:t>
            </a:r>
            <a:endParaRPr lang="en-US" sz="2400" dirty="0"/>
          </a:p>
        </p:txBody>
      </p:sp>
      <p:graphicFrame>
        <p:nvGraphicFramePr>
          <p:cNvPr id="8" name="Chart 0"/>
          <p:cNvGraphicFramePr/>
          <p:nvPr/>
        </p:nvGraphicFramePr>
        <p:xfrm>
          <a:off x="6355080" y="2468880"/>
          <a:ext cx="5287975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25 / 36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NEET: giovani fuori da lavoro e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formazione</a:t>
            </a:r>
            <a:endParaRPr lang="en-US" sz="4000" dirty="0">
              <a:solidFill>
                <a:srgbClr val="0A3553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Nelle Marche il numero di NEET aumenta (+2,6%) mentre in Italia diminuisce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5636F"/>
                </a:solidFill>
              </a:rPr>
              <a:t>Fonte: ISTAT 2025 – Osservatorio Vulnerabilità Regionale Marche</a:t>
            </a:r>
            <a:endParaRPr lang="en-US" sz="180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48640" y="2468880"/>
          <a:ext cx="6675120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tat NEET"/>
          <p:cNvSpPr txBox="1"/>
          <p:nvPr/>
        </p:nvSpPr>
        <p:spPr>
          <a:xfrm>
            <a:off x="7452360" y="2468880"/>
            <a:ext cx="419069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</a:rPr>
              <a:t>23.230</a:t>
            </a:r>
            <a:endParaRPr lang="en-US" sz="2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giovani NEET nel 2025 (+2,6% sul 2024)</a:t>
            </a:r>
            <a:endParaRPr lang="en-US" sz="2600" dirty="0"/>
          </a:p>
        </p:txBody>
      </p:sp>
      <p:sp>
        <p:nvSpPr>
          <p:cNvPr id="8" name="Stat confronto"/>
          <p:cNvSpPr txBox="1"/>
          <p:nvPr/>
        </p:nvSpPr>
        <p:spPr>
          <a:xfrm>
            <a:off x="7452360" y="3703320"/>
            <a:ext cx="419069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</a:rPr>
              <a:t>10,8% vs 13,3%</a:t>
            </a:r>
            <a:endParaRPr lang="en-US" sz="2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tasso NEET Marche vs Italia (Centro 11,8%)</a:t>
            </a:r>
            <a:endParaRPr lang="en-US" sz="2600" dirty="0"/>
          </a:p>
        </p:txBody>
      </p:sp>
      <p:sp>
        <p:nvSpPr>
          <p:cNvPr id="9" name="Stat genere"/>
          <p:cNvSpPr txBox="1"/>
          <p:nvPr/>
        </p:nvSpPr>
        <p:spPr>
          <a:xfrm>
            <a:off x="7452360" y="4937760"/>
            <a:ext cx="419069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0800" tIns="152400" rIns="152400" bIns="5080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chemeClr val="tx2"/>
                </a:solidFill>
              </a:rPr>
              <a:t>8,7% vs 13,1%</a:t>
            </a:r>
            <a:endParaRPr lang="en-US" sz="2600" dirty="0"/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tasso NEET maschi vs femmine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26 / 36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Cosa dicono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i</a:t>
            </a:r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dati</a:t>
            </a:r>
            <a:endParaRPr lang="en-US" sz="4000" dirty="0">
              <a:solidFill>
                <a:srgbClr val="0A3553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Sintesi dei sei temi analizzati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55636F"/>
                </a:solidFill>
              </a:rPr>
              <a:t>Fonte: ISTAT, INPS – Osservatorio Vulnerabilità Regionale Marche</a:t>
            </a:r>
            <a:endParaRPr lang="en-US" sz="1800" dirty="0"/>
          </a:p>
        </p:txBody>
      </p:sp>
      <p:sp>
        <p:nvSpPr>
          <p:cNvPr id="6" name="Numero 1"/>
          <p:cNvSpPr txBox="1"/>
          <p:nvPr/>
        </p:nvSpPr>
        <p:spPr>
          <a:xfrm>
            <a:off x="548640" y="2468880"/>
            <a:ext cx="658368" cy="658368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1</a:t>
            </a:r>
            <a:endParaRPr lang="en-US" sz="2400" dirty="0"/>
          </a:p>
        </p:txBody>
      </p:sp>
      <p:sp>
        <p:nvSpPr>
          <p:cNvPr id="7" name="Messaggio 1"/>
          <p:cNvSpPr txBox="1"/>
          <p:nvPr/>
        </p:nvSpPr>
        <p:spPr>
          <a:xfrm>
            <a:off x="1316736" y="2468880"/>
            <a:ext cx="10326319" cy="658368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0" tIns="177800" rIns="17780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Occupazione: </a:t>
            </a:r>
            <a:r>
              <a:rPr lang="en-US" sz="1800" dirty="0">
                <a:solidFill>
                  <a:schemeClr val="tx1"/>
                </a:solidFill>
              </a:rPr>
              <a:t>+1,1% sul 2024; crescono gli over 50, calano i 15-34 anni (-5,3%)</a:t>
            </a:r>
            <a:endParaRPr lang="en-US" sz="1800" dirty="0"/>
          </a:p>
        </p:txBody>
      </p:sp>
      <p:sp>
        <p:nvSpPr>
          <p:cNvPr id="8" name="Numero 2"/>
          <p:cNvSpPr txBox="1"/>
          <p:nvPr/>
        </p:nvSpPr>
        <p:spPr>
          <a:xfrm>
            <a:off x="548640" y="3207258"/>
            <a:ext cx="658368" cy="658368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2</a:t>
            </a:r>
            <a:endParaRPr lang="en-US" sz="2400" dirty="0"/>
          </a:p>
        </p:txBody>
      </p:sp>
      <p:sp>
        <p:nvSpPr>
          <p:cNvPr id="9" name="Messaggio 2"/>
          <p:cNvSpPr txBox="1"/>
          <p:nvPr/>
        </p:nvSpPr>
        <p:spPr>
          <a:xfrm>
            <a:off x="1316736" y="3207258"/>
            <a:ext cx="10326319" cy="658368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0" tIns="177800" rIns="17780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Giovani 15-34: </a:t>
            </a:r>
            <a:r>
              <a:rPr lang="en-US" sz="1800" dirty="0">
                <a:solidFill>
                  <a:schemeClr val="tx1"/>
                </a:solidFill>
              </a:rPr>
              <a:t>disoccupazione al 10,8%, inattivi in aumento (+4,4%)</a:t>
            </a:r>
            <a:endParaRPr lang="en-US" sz="1800" dirty="0"/>
          </a:p>
        </p:txBody>
      </p:sp>
      <p:sp>
        <p:nvSpPr>
          <p:cNvPr id="10" name="Numero 3"/>
          <p:cNvSpPr txBox="1"/>
          <p:nvPr/>
        </p:nvSpPr>
        <p:spPr>
          <a:xfrm>
            <a:off x="548640" y="3945636"/>
            <a:ext cx="658368" cy="658368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3</a:t>
            </a:r>
            <a:endParaRPr lang="en-US" sz="2400" dirty="0"/>
          </a:p>
        </p:txBody>
      </p:sp>
      <p:sp>
        <p:nvSpPr>
          <p:cNvPr id="11" name="Messaggio 3"/>
          <p:cNvSpPr txBox="1"/>
          <p:nvPr/>
        </p:nvSpPr>
        <p:spPr>
          <a:xfrm>
            <a:off x="1316736" y="3945636"/>
            <a:ext cx="10326319" cy="658368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0" tIns="177800" rIns="17780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Qualità del lavoro: </a:t>
            </a:r>
            <a:r>
              <a:rPr lang="en-US" sz="1800" dirty="0">
                <a:solidFill>
                  <a:schemeClr val="tx1"/>
                </a:solidFill>
              </a:rPr>
              <a:t>39% delle nuove assunzioni a termine; 22.874 a tempo indeterminato</a:t>
            </a:r>
            <a:endParaRPr lang="en-US" sz="1800" dirty="0"/>
          </a:p>
        </p:txBody>
      </p:sp>
      <p:sp>
        <p:nvSpPr>
          <p:cNvPr id="12" name="Numero 4"/>
          <p:cNvSpPr txBox="1"/>
          <p:nvPr/>
        </p:nvSpPr>
        <p:spPr>
          <a:xfrm>
            <a:off x="548640" y="4684014"/>
            <a:ext cx="658368" cy="658368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4</a:t>
            </a:r>
            <a:endParaRPr lang="en-US" sz="2400" dirty="0"/>
          </a:p>
        </p:txBody>
      </p:sp>
      <p:sp>
        <p:nvSpPr>
          <p:cNvPr id="13" name="Messaggio 4"/>
          <p:cNvSpPr txBox="1"/>
          <p:nvPr/>
        </p:nvSpPr>
        <p:spPr>
          <a:xfrm>
            <a:off x="1316736" y="4684014"/>
            <a:ext cx="10326319" cy="658368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0" tIns="177800" rIns="17780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Cassa integrazione: </a:t>
            </a:r>
            <a:r>
              <a:rPr lang="en-US" sz="1800" dirty="0">
                <a:solidFill>
                  <a:schemeClr val="tx1"/>
                </a:solidFill>
              </a:rPr>
              <a:t>23,5 milioni di ore (+1,5%); CIG straordinaria +50,5%</a:t>
            </a:r>
            <a:endParaRPr lang="en-US" sz="1800" dirty="0"/>
          </a:p>
        </p:txBody>
      </p:sp>
      <p:sp>
        <p:nvSpPr>
          <p:cNvPr id="14" name="Numero 5"/>
          <p:cNvSpPr txBox="1"/>
          <p:nvPr/>
        </p:nvSpPr>
        <p:spPr>
          <a:xfrm>
            <a:off x="548640" y="5422392"/>
            <a:ext cx="658368" cy="658368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5</a:t>
            </a:r>
            <a:endParaRPr lang="en-US" sz="2400" dirty="0"/>
          </a:p>
        </p:txBody>
      </p:sp>
      <p:sp>
        <p:nvSpPr>
          <p:cNvPr id="15" name="Messaggio 5"/>
          <p:cNvSpPr txBox="1"/>
          <p:nvPr/>
        </p:nvSpPr>
        <p:spPr>
          <a:xfrm>
            <a:off x="1316736" y="5422392"/>
            <a:ext cx="10326319" cy="658368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0" tIns="177800" rIns="17780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Area educativa: </a:t>
            </a:r>
            <a:r>
              <a:rPr lang="en-US" sz="1800" dirty="0">
                <a:solidFill>
                  <a:schemeClr val="tx1"/>
                </a:solidFill>
              </a:rPr>
              <a:t>abbandono al 7,7% (-1,4 punti), ma i NEET aumentano (+2,6%)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27 / 36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71632" y="6263640"/>
            <a:ext cx="5029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 anchor="ctr"/>
          <a:lstStyle>
            <a:lvl1pPr>
              <a:defRPr sz="1800">
                <a:solidFill>
                  <a:srgbClr val="55636F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 dirty="0"/>
          </a:p>
        </p:txBody>
      </p:sp>
      <p:sp>
        <p:nvSpPr>
          <p:cNvPr id="5" name="Titolo 4"/>
          <p:cNvSpPr>
            <a:spLocks noGrp="1"/>
          </p:cNvSpPr>
          <p:nvPr>
            <p:ph type="title" idx="102"/>
          </p:nvPr>
        </p:nvSpPr>
        <p:spPr>
          <a:xfrm>
            <a:off x="548640" y="1787978"/>
            <a:ext cx="11094415" cy="2996293"/>
          </a:xfrm>
        </p:spPr>
        <p:txBody>
          <a:bodyPr/>
          <a:lstStyle/>
          <a:p>
            <a:pPr algn="ctr"/>
            <a:r>
              <a:rPr lang="it-IT" sz="8000" dirty="0">
                <a:solidFill>
                  <a:srgbClr val="0A3553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AREA ABITARE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23 / 36</a:t>
            </a:r>
          </a:p>
        </p:txBody>
      </p:sp>
    </p:spTree>
    <p:extLst>
      <p:ext uri="{BB962C8B-B14F-4D97-AF65-F5344CB8AC3E}">
        <p14:creationId xmlns:p14="http://schemas.microsoft.com/office/powerpoint/2010/main" val="12375498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Senza dimora: il calo non continua</a:t>
            </a: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598 persone incontrate nel 2025: +7,2% rispetto al 2024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636F"/>
                </a:solidFill>
              </a:rPr>
              <a:t>Fonte: Caritas – Osservatorio Vulnerabilità Regionale Marche, serie storica 2019–2025</a:t>
            </a:r>
            <a:endParaRPr lang="en-US" sz="1800" dirty="0"/>
          </a:p>
        </p:txBody>
      </p:sp>
      <p:graphicFrame>
        <p:nvGraphicFramePr>
          <p:cNvPr id="6" name="Chart 0"/>
          <p:cNvGraphicFramePr/>
          <p:nvPr>
            <p:extLst>
              <p:ext uri="{D42A27DB-BD31-4B8C-83A1-F6EECF244321}">
                <p14:modId xmlns:p14="http://schemas.microsoft.com/office/powerpoint/2010/main" val="3417177590"/>
              </p:ext>
            </p:extLst>
          </p:nvPr>
        </p:nvGraphicFramePr>
        <p:xfrm>
          <a:off x="548640" y="2468880"/>
          <a:ext cx="6675120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tat NEET"/>
          <p:cNvSpPr txBox="1"/>
          <p:nvPr/>
        </p:nvSpPr>
        <p:spPr>
          <a:xfrm>
            <a:off x="7452360" y="2468880"/>
            <a:ext cx="419069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4864" tIns="64008" rIns="64008" bIns="36576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600" b="1">
                <a:solidFill>
                  <a:srgbClr val="0D3B5C"/>
                </a:solidFill>
              </a:rPr>
              <a:t>598</a:t>
            </a:r>
            <a:endParaRPr lang="en-US" sz="2600" dirty="0"/>
          </a:p>
          <a:p>
            <a:pPr>
              <a:spcAft>
                <a:spcPts val="0"/>
              </a:spcAft>
            </a:pPr>
            <a:r>
              <a:rPr sz="1800">
                <a:solidFill>
                  <a:srgbClr val="1F2D37"/>
                </a:solidFill>
              </a:rPr>
              <a:t>persone senza dimora incontrate nel 2025</a:t>
            </a:r>
          </a:p>
        </p:txBody>
      </p:sp>
      <p:sp>
        <p:nvSpPr>
          <p:cNvPr id="8" name="Stat confronto"/>
          <p:cNvSpPr txBox="1"/>
          <p:nvPr/>
        </p:nvSpPr>
        <p:spPr>
          <a:xfrm>
            <a:off x="7452360" y="3703320"/>
            <a:ext cx="419069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4864" tIns="64008" rIns="64008" bIns="36576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600" b="1">
                <a:solidFill>
                  <a:srgbClr val="0D3B5C"/>
                </a:solidFill>
              </a:rPr>
              <a:t>+7,2%</a:t>
            </a:r>
            <a:endParaRPr lang="en-US" sz="2600" dirty="0"/>
          </a:p>
          <a:p>
            <a:pPr>
              <a:spcAft>
                <a:spcPts val="0"/>
              </a:spcAft>
            </a:pPr>
            <a:r>
              <a:rPr sz="1800">
                <a:solidFill>
                  <a:srgbClr val="1F2D37"/>
                </a:solidFill>
              </a:rPr>
              <a:t>rispetto al 2024 (558 persone)</a:t>
            </a:r>
          </a:p>
        </p:txBody>
      </p:sp>
      <p:sp>
        <p:nvSpPr>
          <p:cNvPr id="9" name="Stat genere"/>
          <p:cNvSpPr txBox="1"/>
          <p:nvPr/>
        </p:nvSpPr>
        <p:spPr>
          <a:xfrm>
            <a:off x="7452360" y="4937760"/>
            <a:ext cx="419069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4864" tIns="64008" rIns="64008" bIns="36576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600" b="1">
                <a:solidFill>
                  <a:srgbClr val="0D3B5C"/>
                </a:solidFill>
              </a:rPr>
              <a:t>+32,9%</a:t>
            </a:r>
            <a:endParaRPr lang="en-US" sz="2600" dirty="0"/>
          </a:p>
          <a:p>
            <a:pPr>
              <a:spcAft>
                <a:spcPts val="0"/>
              </a:spcAft>
            </a:pPr>
            <a:r>
              <a:rPr sz="1800">
                <a:solidFill>
                  <a:srgbClr val="1F2D37"/>
                </a:solidFill>
              </a:rPr>
              <a:t>rispetto al 2019 (450 persone)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72800" y="6245352"/>
            <a:ext cx="868680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08792" y="6254496"/>
            <a:ext cx="676656" cy="310896"/>
          </a:xfrm>
          <a:prstGeom prst="rect">
            <a:avLst/>
          </a:prstGeom>
          <a:noFill/>
        </p:spPr>
        <p:txBody>
          <a:bodyPr wrap="none" lIns="0" tIns="0" rIns="0">
            <a:spAutoFit/>
          </a:bodyPr>
          <a:lstStyle/>
          <a:p>
            <a:pPr algn="r"/>
            <a:r>
              <a:rPr sz="1400">
                <a:solidFill>
                  <a:srgbClr val="55636F"/>
                </a:solidFill>
                <a:latin typeface="Aptos"/>
              </a:rPr>
              <a:t>1/3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28 / 36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Lavoro, casa, famiglia: non sempre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bastano</a:t>
            </a:r>
            <a:endParaRPr lang="en-US" sz="4000" dirty="0">
              <a:solidFill>
                <a:srgbClr val="0A3553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15.150 persone incontrate dalle Caritas delle Marche nel 2025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636F"/>
                </a:solidFill>
              </a:rPr>
              <a:t>Fonte: Dossier Caritas Marche 2026. Percentuali sui casi con informazione disponibile.</a:t>
            </a:r>
            <a:endParaRPr lang="en-US" sz="1800" dirty="0"/>
          </a:p>
        </p:txBody>
      </p:sp>
      <p:sp>
        <p:nvSpPr>
          <p:cNvPr id="6" name="Numero 1"/>
          <p:cNvSpPr txBox="1"/>
          <p:nvPr/>
        </p:nvSpPr>
        <p:spPr>
          <a:xfrm>
            <a:off x="548640" y="2459736"/>
            <a:ext cx="850392" cy="1060704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sz="2900" b="1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7" name="Messaggio 1"/>
          <p:cNvSpPr txBox="1"/>
          <p:nvPr/>
        </p:nvSpPr>
        <p:spPr>
          <a:xfrm>
            <a:off x="1527048" y="2459736"/>
            <a:ext cx="10113264" cy="1060704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146304" tIns="54864" rIns="100584" bIns="41148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150" b="1">
                <a:solidFill>
                  <a:srgbClr val="0D3B5C"/>
                </a:solidFill>
              </a:rPr>
              <a:t>AVERE UN LAVORO</a:t>
            </a:r>
            <a:endParaRPr lang="en-US" sz="1800" dirty="0"/>
          </a:p>
          <a:p>
            <a:pPr>
              <a:spcAft>
                <a:spcPts val="0"/>
              </a:spcAft>
            </a:pPr>
            <a:r>
              <a:rPr sz="1800">
                <a:solidFill>
                  <a:srgbClr val="1F2D37"/>
                </a:solidFill>
              </a:rPr>
              <a:t>Il 21,2% delle persone incontrate risulta occupato.</a:t>
            </a:r>
          </a:p>
        </p:txBody>
      </p:sp>
      <p:sp>
        <p:nvSpPr>
          <p:cNvPr id="8" name="Numero 2"/>
          <p:cNvSpPr txBox="1"/>
          <p:nvPr/>
        </p:nvSpPr>
        <p:spPr>
          <a:xfrm>
            <a:off x="548640" y="3630168"/>
            <a:ext cx="850392" cy="1060704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sz="2900" b="1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9" name="Messaggio 2"/>
          <p:cNvSpPr txBox="1"/>
          <p:nvPr/>
        </p:nvSpPr>
        <p:spPr>
          <a:xfrm>
            <a:off x="1527048" y="3630168"/>
            <a:ext cx="10113264" cy="1060704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146304" tIns="54864" rIns="100584" bIns="41148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150" b="1">
                <a:solidFill>
                  <a:srgbClr val="0D3B5C"/>
                </a:solidFill>
              </a:rPr>
              <a:t>AVERE UNA CASA</a:t>
            </a:r>
            <a:endParaRPr lang="en-US" sz="1800" dirty="0"/>
          </a:p>
          <a:p>
            <a:pPr>
              <a:spcAft>
                <a:spcPts val="0"/>
              </a:spcAft>
            </a:pPr>
            <a:r>
              <a:rPr sz="1800">
                <a:solidFill>
                  <a:srgbClr val="1F2D37"/>
                </a:solidFill>
              </a:rPr>
              <a:t>Il 53,6% vive in affitto; il 9,2% in una casa di proprietà.</a:t>
            </a:r>
          </a:p>
        </p:txBody>
      </p:sp>
      <p:sp>
        <p:nvSpPr>
          <p:cNvPr id="10" name="Numero 3"/>
          <p:cNvSpPr txBox="1"/>
          <p:nvPr/>
        </p:nvSpPr>
        <p:spPr>
          <a:xfrm>
            <a:off x="548640" y="4800600"/>
            <a:ext cx="850392" cy="1060704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sz="2900" b="1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1" name="Messaggio 3"/>
          <p:cNvSpPr txBox="1"/>
          <p:nvPr/>
        </p:nvSpPr>
        <p:spPr>
          <a:xfrm>
            <a:off x="1527048" y="4800600"/>
            <a:ext cx="10113264" cy="1060704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146304" tIns="54864" rIns="100584" bIns="41148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150" b="1">
                <a:solidFill>
                  <a:srgbClr val="0D3B5C"/>
                </a:solidFill>
              </a:rPr>
              <a:t>AVERE UNA FAMIGLIA</a:t>
            </a:r>
            <a:endParaRPr lang="en-US" sz="1800" dirty="0"/>
          </a:p>
          <a:p>
            <a:pPr>
              <a:spcAft>
                <a:spcPts val="0"/>
              </a:spcAft>
            </a:pPr>
            <a:r>
              <a:rPr sz="1800">
                <a:solidFill>
                  <a:srgbClr val="1F2D37"/>
                </a:solidFill>
              </a:rPr>
              <a:t>Il 55,1% vive con familiari o parenti; il 43,0% è coniugato.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972800" y="6245352"/>
            <a:ext cx="868680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08792" y="6254496"/>
            <a:ext cx="676656" cy="310896"/>
          </a:xfrm>
          <a:prstGeom prst="rect">
            <a:avLst/>
          </a:prstGeom>
          <a:noFill/>
        </p:spPr>
        <p:txBody>
          <a:bodyPr wrap="none" lIns="0" tIns="0" rIns="0">
            <a:spAutoFit/>
          </a:bodyPr>
          <a:lstStyle/>
          <a:p>
            <a:pPr algn="r"/>
            <a:r>
              <a:rPr sz="1400">
                <a:solidFill>
                  <a:srgbClr val="55636F"/>
                </a:solidFill>
                <a:latin typeface="Aptos"/>
              </a:rPr>
              <a:t>2/3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29 / 36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Quando le fragilità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si</a:t>
            </a:r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sommano</a:t>
            </a:r>
            <a:endParaRPr lang="en-US" sz="4000" dirty="0">
              <a:solidFill>
                <a:srgbClr val="0A3553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Grave esclusione abitativa: la strada è soltanto la parte più visibile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55636F"/>
                </a:solidFill>
              </a:rPr>
              <a:t>Fonte: Dossier Caritas Marche 2026. Percentuali sui casi con informazioni disponibili.</a:t>
            </a:r>
            <a:endParaRPr lang="en-US" sz="1800" dirty="0"/>
          </a:p>
        </p:txBody>
      </p:sp>
      <p:sp>
        <p:nvSpPr>
          <p:cNvPr id="6" name="Definizione implicita"/>
          <p:cNvSpPr txBox="1"/>
          <p:nvPr/>
        </p:nvSpPr>
        <p:spPr>
          <a:xfrm>
            <a:off x="548640" y="2468880"/>
            <a:ext cx="5486400" cy="176022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4864" tIns="64008" rIns="64008" bIns="36576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3700" b="1">
                <a:solidFill>
                  <a:srgbClr val="0D3B5C"/>
                </a:solidFill>
              </a:rPr>
              <a:t>28,6%</a:t>
            </a:r>
            <a:endParaRPr lang="en-US" sz="2400" dirty="0"/>
          </a:p>
          <a:p>
            <a:pPr>
              <a:spcAft>
                <a:spcPts val="0"/>
              </a:spcAft>
            </a:pPr>
            <a:r>
              <a:rPr sz="1800">
                <a:solidFill>
                  <a:srgbClr val="1F2D37"/>
                </a:solidFill>
              </a:rPr>
              <a:t>in grave esclusione abitativa tra i casi con condizione abitativa nota</a:t>
            </a:r>
          </a:p>
        </p:txBody>
      </p:sp>
      <p:sp>
        <p:nvSpPr>
          <p:cNvPr id="7" name="Definizione esplicita"/>
          <p:cNvSpPr txBox="1"/>
          <p:nvPr/>
        </p:nvSpPr>
        <p:spPr>
          <a:xfrm>
            <a:off x="548640" y="4320540"/>
            <a:ext cx="5486400" cy="176022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4864" tIns="64008" rIns="64008" bIns="36576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300" b="1">
                <a:solidFill>
                  <a:srgbClr val="0D3B5C"/>
                </a:solidFill>
              </a:rPr>
              <a:t>Non soltanto la strada</a:t>
            </a:r>
            <a:endParaRPr lang="en-US" sz="2400" dirty="0"/>
          </a:p>
          <a:p>
            <a:pPr>
              <a:spcAft>
                <a:spcPts val="0"/>
              </a:spcAft>
            </a:pPr>
            <a:r>
              <a:rPr sz="1800">
                <a:solidFill>
                  <a:srgbClr val="1F2D37"/>
                </a:solidFill>
              </a:rPr>
              <a:t>Anche ospitalità temporanee, alloggi di fortuna e sistemazioni insicure</a:t>
            </a:r>
          </a:p>
        </p:txBody>
      </p:sp>
      <p:graphicFrame>
        <p:nvGraphicFramePr>
          <p:cNvPr id="8" name="Chart 0"/>
          <p:cNvGraphicFramePr/>
          <p:nvPr/>
        </p:nvGraphicFramePr>
        <p:xfrm>
          <a:off x="6355080" y="2468880"/>
          <a:ext cx="5287975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10972800" y="6245352"/>
            <a:ext cx="868680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08792" y="6254496"/>
            <a:ext cx="676656" cy="310896"/>
          </a:xfrm>
          <a:prstGeom prst="rect">
            <a:avLst/>
          </a:prstGeom>
          <a:noFill/>
        </p:spPr>
        <p:txBody>
          <a:bodyPr wrap="none" lIns="0" tIns="0" rIns="0">
            <a:spAutoFit/>
          </a:bodyPr>
          <a:lstStyle/>
          <a:p>
            <a:pPr algn="r"/>
            <a:r>
              <a:rPr sz="1400">
                <a:solidFill>
                  <a:srgbClr val="55636F"/>
                </a:solidFill>
                <a:latin typeface="Aptos"/>
              </a:rPr>
              <a:t>3/3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30 / 36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A8BE35-A2FC-FF80-FC8B-AD19AEA6EE41}"/>
              </a:ext>
            </a:extLst>
          </p:cNvPr>
          <p:cNvSpPr>
            <a:spLocks noGrp="1"/>
          </p:cNvSpPr>
          <p:nvPr>
            <p:ph type="title" idx="102"/>
          </p:nvPr>
        </p:nvSpPr>
        <p:spPr>
          <a:xfrm>
            <a:off x="548640" y="2309420"/>
            <a:ext cx="11094415" cy="2735821"/>
          </a:xfrm>
        </p:spPr>
        <p:txBody>
          <a:bodyPr/>
          <a:lstStyle/>
          <a:p>
            <a:pPr algn="ctr"/>
            <a:r>
              <a:rPr lang="it-IT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Perché oggi </a:t>
            </a:r>
            <a:r>
              <a:rPr lang="it-IT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povertà non è soltanto la mancanza di qualcosa. </a:t>
            </a:r>
            <a:br>
              <a:rPr lang="it-IT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È anche </a:t>
            </a:r>
            <a:r>
              <a:rPr lang="it-IT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l'insufficienza</a:t>
            </a:r>
            <a:r>
              <a:rPr lang="it-IT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 ciò che si </a:t>
            </a:r>
            <a:r>
              <a:rPr lang="it-IT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</a:t>
            </a:r>
            <a:r>
              <a:rPr lang="it-IT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it-IT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4400"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31 / 36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Azzardo: oltre 4 miliardi giocati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nelle</a:t>
            </a:r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 Marche</a:t>
            </a: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Il volume delle puntate cresce ancora: +5,0% rispetto al 2024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199632"/>
            <a:ext cx="10424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spcAft>
                <a:spcPts val="0"/>
              </a:spcAft>
              <a:buNone/>
            </a:pPr>
            <a:r>
              <a:rPr lang="en-US" sz="1050" dirty="0">
                <a:solidFill>
                  <a:srgbClr val="55636F"/>
                </a:solidFill>
              </a:rPr>
              <a:t>Fonte: ADM/MEF (Relazione giochi pubblici, Libri Blu), ISTAT. 2020–2023: dati ricostruiti; 2023 include stime. Il giocato non coincide con le perdite nette.</a:t>
            </a:r>
            <a:endParaRPr lang="en-US" sz="1800" dirty="0"/>
          </a:p>
        </p:txBody>
      </p:sp>
      <p:sp>
        <p:nvSpPr>
          <p:cNvPr id="7" name="Stat NEET"/>
          <p:cNvSpPr txBox="1"/>
          <p:nvPr/>
        </p:nvSpPr>
        <p:spPr>
          <a:xfrm>
            <a:off x="7452360" y="2468880"/>
            <a:ext cx="419069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4864" tIns="36576" rIns="73152" bIns="27432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750" b="1">
                <a:solidFill>
                  <a:srgbClr val="0D3B5C"/>
                </a:solidFill>
              </a:rPr>
              <a:t>4,003 mld €</a:t>
            </a:r>
            <a:endParaRPr lang="en-US" sz="2600" dirty="0"/>
          </a:p>
          <a:p>
            <a:pPr>
              <a:spcAft>
                <a:spcPts val="0"/>
              </a:spcAft>
            </a:pPr>
            <a:r>
              <a:rPr sz="1730">
                <a:solidFill>
                  <a:srgbClr val="1F2D37"/>
                </a:solidFill>
              </a:rPr>
              <a:t>volume del giocato regionale nel 2025</a:t>
            </a:r>
          </a:p>
        </p:txBody>
      </p:sp>
      <p:sp>
        <p:nvSpPr>
          <p:cNvPr id="8" name="Stat confronto"/>
          <p:cNvSpPr txBox="1"/>
          <p:nvPr/>
        </p:nvSpPr>
        <p:spPr>
          <a:xfrm>
            <a:off x="7452360" y="3703320"/>
            <a:ext cx="419069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4864" tIns="36576" rIns="73152" bIns="27432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700" b="1">
                <a:solidFill>
                  <a:srgbClr val="0D3B5C"/>
                </a:solidFill>
              </a:rPr>
              <a:t>2.705 €</a:t>
            </a:r>
            <a:endParaRPr lang="en-US" sz="2600" dirty="0"/>
          </a:p>
          <a:p>
            <a:pPr>
              <a:spcAft>
                <a:spcPts val="0"/>
              </a:spcAft>
            </a:pPr>
            <a:r>
              <a:rPr sz="1700">
                <a:solidFill>
                  <a:srgbClr val="1F2D37"/>
                </a:solidFill>
              </a:rPr>
              <a:t>giocato per residente (Italia: 2.805 €)</a:t>
            </a:r>
          </a:p>
        </p:txBody>
      </p:sp>
      <p:sp>
        <p:nvSpPr>
          <p:cNvPr id="9" name="Stat genere"/>
          <p:cNvSpPr txBox="1"/>
          <p:nvPr/>
        </p:nvSpPr>
        <p:spPr>
          <a:xfrm>
            <a:off x="7452360" y="4937760"/>
            <a:ext cx="419069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4864" tIns="36576" rIns="73152" bIns="27432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600" b="1">
                <a:solidFill>
                  <a:srgbClr val="0D3B5C"/>
                </a:solidFill>
              </a:rPr>
              <a:t>3.305 €</a:t>
            </a:r>
            <a:endParaRPr lang="en-US" sz="2600" dirty="0"/>
          </a:p>
          <a:p>
            <a:pPr>
              <a:spcAft>
                <a:spcPts val="0"/>
              </a:spcAft>
            </a:pPr>
            <a:r>
              <a:rPr sz="1650">
                <a:solidFill>
                  <a:srgbClr val="1F2D37"/>
                </a:solidFill>
              </a:rPr>
              <a:t>Fermo, massimo pro capite; Ascoli 3.227 €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72800" y="6245352"/>
            <a:ext cx="868680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08792" y="6254496"/>
            <a:ext cx="676656" cy="310896"/>
          </a:xfrm>
          <a:prstGeom prst="rect">
            <a:avLst/>
          </a:prstGeom>
          <a:noFill/>
        </p:spPr>
        <p:txBody>
          <a:bodyPr wrap="none" lIns="0" tIns="0" rIns="0">
            <a:spAutoFit/>
          </a:bodyPr>
          <a:lstStyle/>
          <a:p>
            <a:pPr algn="r"/>
            <a:r>
              <a:rPr sz="1400">
                <a:solidFill>
                  <a:srgbClr val="55636F"/>
                </a:solidFill>
                <a:latin typeface="Aptos"/>
              </a:rPr>
              <a:t>1/1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48640" y="2468880"/>
          <a:ext cx="6675120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32 / 36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/>
          </p:nvPr>
        </p:nvSpPr>
        <p:spPr>
          <a:xfrm>
            <a:off x="548640" y="1170432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Azzardo e spesa alimentare: due </a:t>
            </a:r>
            <a:r>
              <a:rPr lang="en-US" sz="4000" dirty="0" err="1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cifre</a:t>
            </a:r>
            <a:r>
              <a:rPr lang="en-US" sz="4000" dirty="0">
                <a:solidFill>
                  <a:srgbClr val="0A3553"/>
                </a:solidFill>
                <a:latin typeface="+mn-lt"/>
                <a:ea typeface="Roboto" panose="02000000000000000000" pitchFamily="2" charset="0"/>
              </a:rPr>
              <a:t> vicine</a:t>
            </a:r>
          </a:p>
        </p:txBody>
      </p:sp>
      <p:sp>
        <p:nvSpPr>
          <p:cNvPr id="3" name="Text 0"/>
          <p:cNvSpPr>
            <a:spLocks noGrp="1"/>
          </p:cNvSpPr>
          <p:nvPr>
            <p:ph type="body" idx="103"/>
          </p:nvPr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chemeClr val="tx1"/>
                </a:solidFill>
              </a:rPr>
              <a:t>Marche 2025: il volume delle puntate sfiora la spesa annuale stimata per il cibo</a:t>
            </a:r>
            <a:endParaRPr lang="en-US" sz="2000" dirty="0"/>
          </a:p>
        </p:txBody>
      </p:sp>
      <p:sp>
        <p:nvSpPr>
          <p:cNvPr id="4" name="Fonte"/>
          <p:cNvSpPr txBox="1"/>
          <p:nvPr/>
        </p:nvSpPr>
        <p:spPr>
          <a:xfrm>
            <a:off x="548640" y="6181344"/>
            <a:ext cx="10460736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919" dirty="0">
                <a:solidFill>
                  <a:srgbClr val="55636F"/>
                </a:solidFill>
              </a:rPr>
              <a:t>Fonti: ADM/MEF, giocato 2025; ISTAT, consumi e famiglie. Alimentari: stima = 523,33 €/mese (Marche 2024) × 1,059 (var. Centro 2025) × 657.170 famiglie × 12. Il giocato è il volume delle puntate, NON la perdita netta.</a:t>
            </a:r>
            <a:endParaRPr lang="en-US" sz="1800" dirty="0"/>
          </a:p>
        </p:txBody>
      </p:sp>
      <p:sp>
        <p:nvSpPr>
          <p:cNvPr id="7" name="Stat NEET"/>
          <p:cNvSpPr txBox="1"/>
          <p:nvPr/>
        </p:nvSpPr>
        <p:spPr>
          <a:xfrm>
            <a:off x="7452360" y="2468880"/>
            <a:ext cx="419069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4864" tIns="36576" rIns="73152" bIns="27432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800" b="1">
                <a:solidFill>
                  <a:srgbClr val="0D3B5C"/>
                </a:solidFill>
              </a:rPr>
              <a:t>≈ 4,37 mld €</a:t>
            </a:r>
            <a:endParaRPr lang="en-US" sz="2600" dirty="0"/>
          </a:p>
          <a:p>
            <a:pPr>
              <a:spcAft>
                <a:spcPts val="0"/>
              </a:spcAft>
            </a:pPr>
            <a:r>
              <a:rPr sz="1639">
                <a:solidFill>
                  <a:srgbClr val="1F2D37"/>
                </a:solidFill>
              </a:rPr>
              <a:t>spesa alimentare annua delle famiglie (stima)</a:t>
            </a:r>
          </a:p>
        </p:txBody>
      </p:sp>
      <p:sp>
        <p:nvSpPr>
          <p:cNvPr id="8" name="Stat confronto"/>
          <p:cNvSpPr txBox="1"/>
          <p:nvPr/>
        </p:nvSpPr>
        <p:spPr>
          <a:xfrm>
            <a:off x="7452360" y="3703320"/>
            <a:ext cx="419069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4864" tIns="36576" rIns="73152" bIns="27432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800" b="1">
                <a:solidFill>
                  <a:srgbClr val="0D3B5C"/>
                </a:solidFill>
              </a:rPr>
              <a:t>4,003 mld €</a:t>
            </a:r>
            <a:endParaRPr lang="en-US" sz="2600" dirty="0"/>
          </a:p>
          <a:p>
            <a:pPr>
              <a:spcAft>
                <a:spcPts val="0"/>
              </a:spcAft>
            </a:pPr>
            <a:r>
              <a:rPr sz="1639">
                <a:solidFill>
                  <a:srgbClr val="1F2D37"/>
                </a:solidFill>
              </a:rPr>
              <a:t>volume totale delle puntate d’azzardo (dato 2025)</a:t>
            </a:r>
          </a:p>
        </p:txBody>
      </p:sp>
      <p:sp>
        <p:nvSpPr>
          <p:cNvPr id="9" name="Stat genere"/>
          <p:cNvSpPr txBox="1"/>
          <p:nvPr/>
        </p:nvSpPr>
        <p:spPr>
          <a:xfrm>
            <a:off x="7452360" y="4937760"/>
            <a:ext cx="4190695" cy="1143000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54864" tIns="36576" rIns="73152" bIns="27432" rtlCol="0" anchor="ctr"/>
          <a:lstStyle/>
          <a:p>
            <a:pPr marL="0" indent="0">
              <a:spcAft>
                <a:spcPts val="200"/>
              </a:spcAft>
              <a:buNone/>
            </a:pPr>
            <a:r>
              <a:rPr sz="2280" b="1">
                <a:solidFill>
                  <a:srgbClr val="0D3B5C"/>
                </a:solidFill>
              </a:rPr>
              <a:t>Due misure diverse</a:t>
            </a:r>
            <a:endParaRPr lang="en-US" sz="2600" dirty="0"/>
          </a:p>
          <a:p>
            <a:pPr>
              <a:spcAft>
                <a:spcPts val="0"/>
              </a:spcAft>
            </a:pPr>
            <a:r>
              <a:rPr sz="1620">
                <a:solidFill>
                  <a:srgbClr val="1F2D37"/>
                </a:solidFill>
              </a:rPr>
              <a:t>Il giocato include anche le vincite rigiocate.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972800" y="6245352"/>
            <a:ext cx="868680" cy="4114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08792" y="6254496"/>
            <a:ext cx="676656" cy="310896"/>
          </a:xfrm>
          <a:prstGeom prst="rect">
            <a:avLst/>
          </a:prstGeom>
          <a:noFill/>
        </p:spPr>
        <p:txBody>
          <a:bodyPr wrap="none" lIns="0" tIns="0" rIns="0">
            <a:spAutoFit/>
          </a:bodyPr>
          <a:lstStyle/>
          <a:p>
            <a:pPr algn="r"/>
            <a:r>
              <a:rPr sz="1400">
                <a:solidFill>
                  <a:srgbClr val="55636F"/>
                </a:solidFill>
                <a:latin typeface="Aptos"/>
              </a:rPr>
              <a:t>1/1</a:t>
            </a:r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48640" y="2468880"/>
          <a:ext cx="6675120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ectangle 12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10972800" y="6473952"/>
            <a:ext cx="1170432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000232" y="6501384"/>
            <a:ext cx="960120" cy="2103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7891A2"/>
                </a:solidFill>
                <a:latin typeface="Aptos"/>
              </a:rPr>
              <a:t>33 / 36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455938" y="2276872"/>
            <a:ext cx="8524030" cy="2520280"/>
          </a:xfrm>
        </p:spPr>
        <p:txBody>
          <a:bodyPr>
            <a:normAutofit/>
          </a:bodyPr>
          <a:lstStyle/>
          <a:p>
            <a:r>
              <a:rPr lang="it-IT" sz="8000" b="1" dirty="0">
                <a:solidFill>
                  <a:srgbClr val="0A3553"/>
                </a:solidFill>
              </a:rPr>
              <a:t>POVERTÀ ENERGETICA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818CF9C-C082-45E1-AE7D-5EFBA8171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" t="-113" r="-47" b="-113"/>
          <a:stretch>
            <a:fillRect/>
          </a:stretch>
        </p:blipFill>
        <p:spPr bwMode="auto">
          <a:xfrm>
            <a:off x="7563188" y="116632"/>
            <a:ext cx="2565259" cy="118838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/>
          <p:cNvSpPr/>
          <p:nvPr/>
        </p:nvSpPr>
        <p:spPr>
          <a:xfrm>
            <a:off x="7680176" y="1417613"/>
            <a:ext cx="12385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/>
              <a:t>MARCHE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E813392-E2BC-40DA-9C6D-B35F92492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268" y="0"/>
            <a:ext cx="3107183" cy="16423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DC02814-3C1E-4EE1-BE92-9E2A782CF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77" y="188258"/>
            <a:ext cx="12084424" cy="6212541"/>
          </a:xfrm>
        </p:spPr>
        <p:txBody>
          <a:bodyPr>
            <a:normAutofit/>
          </a:bodyPr>
          <a:lstStyle/>
          <a:p>
            <a:pPr marL="0" marR="107950" indent="0">
              <a:lnSpc>
                <a:spcPct val="122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it-IT" sz="4000" b="1" dirty="0">
                <a:solidFill>
                  <a:srgbClr val="0A3553"/>
                </a:solidFill>
                <a:ea typeface="Roboto" panose="02000000000000000000" pitchFamily="2" charset="0"/>
                <a:cs typeface="+mj-cs"/>
              </a:rPr>
              <a:t>ENERGIA il dato economico fondamentale:</a:t>
            </a:r>
          </a:p>
          <a:p>
            <a:pPr algn="just">
              <a:lnSpc>
                <a:spcPct val="122000"/>
              </a:lnSpc>
              <a:spcAft>
                <a:spcPts val="500"/>
              </a:spcAft>
            </a:pP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2019 → 2022 La bolletta energetica di una famiglia tipo è praticamente raddoppiata.</a:t>
            </a:r>
          </a:p>
          <a:p>
            <a:pPr algn="just">
              <a:lnSpc>
                <a:spcPct val="122000"/>
              </a:lnSpc>
              <a:spcAft>
                <a:spcPts val="500"/>
              </a:spcAft>
            </a:pP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2022 → 2023-25  I prezzi energetici sono scesi, ma non sono tornati completamente ai livelli pre-crisi.</a:t>
            </a:r>
          </a:p>
          <a:p>
            <a:pPr algn="just">
              <a:lnSpc>
                <a:spcPct val="122000"/>
              </a:lnSpc>
              <a:spcAft>
                <a:spcPts val="500"/>
              </a:spcAft>
            </a:pP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2022 → 2025 L'inflazione ha incorporato parte dello shock nei prezzi di beni e servizi.</a:t>
            </a:r>
          </a:p>
          <a:p>
            <a:pPr algn="just">
              <a:lnSpc>
                <a:spcPct val="122000"/>
              </a:lnSpc>
              <a:spcAft>
                <a:spcPts val="500"/>
              </a:spcAft>
            </a:pP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2018 → 2025 La spesa familiare equivalente è aumentata nominalmente del 14%, ma è diminuita del 5,9% in termini reali.</a:t>
            </a:r>
          </a:p>
          <a:p>
            <a:pPr algn="just">
              <a:lnSpc>
                <a:spcPct val="122000"/>
              </a:lnSpc>
              <a:spcAft>
                <a:spcPts val="500"/>
              </a:spcAft>
            </a:pPr>
            <a:r>
              <a:rPr lang="it-IT" sz="24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2026 È ricomparsa una nuova pressione energetica:</a:t>
            </a: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a settembre l'inflazione è arrivata al 4,2%, con gli energetici nuovamente protagonisti.</a:t>
            </a:r>
          </a:p>
          <a:p>
            <a:endParaRPr lang="it-IT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F853621-3C0C-4B5D-BB74-B87886B06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42047"/>
            <a:ext cx="11125200" cy="5934916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2000"/>
              </a:lnSpc>
              <a:spcAft>
                <a:spcPts val="500"/>
              </a:spcAft>
            </a:pP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La </a:t>
            </a:r>
            <a:r>
              <a:rPr lang="it-IT" sz="24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fine della maggior tutela </a:t>
            </a: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non ha determinato lo shock dei prezzi energetici osservato nel 2021-2022, che è stato principalmente provocato dall'esplosione dei prezzi all'ingrosso. </a:t>
            </a:r>
          </a:p>
          <a:p>
            <a:pPr algn="just">
              <a:lnSpc>
                <a:spcPct val="122000"/>
              </a:lnSpc>
              <a:spcAft>
                <a:spcPts val="500"/>
              </a:spcAft>
            </a:pP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La </a:t>
            </a:r>
            <a:r>
              <a:rPr lang="it-IT" sz="24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liberalizzazione del mercato</a:t>
            </a: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, completata per i clienti domestici non vulnerabili nel 2024, ha però modificato il modo in cui lo shock energetico si è trasferito sulle famiglie, aumentando la differenziazione tra i prezzi pagati dai diversi consumatori</a:t>
            </a:r>
          </a:p>
          <a:p>
            <a:pPr algn="just">
              <a:lnSpc>
                <a:spcPct val="122000"/>
              </a:lnSpc>
              <a:spcAft>
                <a:spcPts val="500"/>
              </a:spcAft>
            </a:pP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L’</a:t>
            </a:r>
            <a:r>
              <a:rPr lang="it-IT" sz="24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aumento</a:t>
            </a: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 delle </a:t>
            </a:r>
            <a:r>
              <a:rPr lang="it-IT" sz="24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spese condominiali, dei costi energetici e dall’inflazione </a:t>
            </a: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che hanno portato ad un’impennata delle bollette e del costo della vita, hanno reso più gravoso il mantenimento di un’abitazione.</a:t>
            </a:r>
          </a:p>
          <a:p>
            <a:pPr algn="just">
              <a:lnSpc>
                <a:spcPct val="122000"/>
              </a:lnSpc>
              <a:spcAft>
                <a:spcPts val="500"/>
              </a:spcAft>
            </a:pP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In queste difficoltà tante famiglie lasciano indietro il pagamento del canone di locazione e la conseguenza è che </a:t>
            </a:r>
            <a:r>
              <a:rPr lang="it-IT" sz="2400" b="1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rischiano uno sfratto per morosità </a:t>
            </a:r>
            <a:r>
              <a:rPr lang="it-IT" sz="24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che in tanti casi diventa esecutivo.</a:t>
            </a:r>
          </a:p>
          <a:p>
            <a:endParaRPr lang="it-IT" dirty="0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42062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34440" cy="42062"/>
          </a:xfrm>
          <a:prstGeom prst="rect">
            <a:avLst/>
          </a:prstGeom>
          <a:solidFill>
            <a:srgbClr val="0096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6825996"/>
            <a:ext cx="12192000" cy="32004"/>
          </a:xfrm>
          <a:prstGeom prst="rect">
            <a:avLst/>
          </a:prstGeom>
          <a:solidFill>
            <a:srgbClr val="0A355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Segnaposto contenuto 4" descr="Immagine che contiene testo, grafica, schermata&#10;&#10;Descrizione generata automaticamente">
            <a:extLst>
              <a:ext uri="{FF2B5EF4-FFF2-40B4-BE49-F238E27FC236}">
                <a16:creationId xmlns:a16="http://schemas.microsoft.com/office/drawing/2014/main" id="{7FE5A817-9C89-EFDD-48CC-99F7F68E7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866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130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Giallo arancion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UIL Marche - Osservatorio">
  <a:themeElements>
    <a:clrScheme name="UIL Marche - Osservatorio">
      <a:dk1>
        <a:srgbClr val="1B2733"/>
      </a:dk1>
      <a:lt1>
        <a:srgbClr val="FFFFFF"/>
      </a:lt1>
      <a:dk2>
        <a:srgbClr val="0B3A5E"/>
      </a:dk2>
      <a:lt2>
        <a:srgbClr val="EAF5FB"/>
      </a:lt2>
      <a:accent1>
        <a:srgbClr val="0090D0"/>
      </a:accent1>
      <a:accent2>
        <a:srgbClr val="F28A2E"/>
      </a:accent2>
      <a:accent3>
        <a:srgbClr val="A9BF2A"/>
      </a:accent3>
      <a:accent4>
        <a:srgbClr val="E070B0"/>
      </a:accent4>
      <a:accent5>
        <a:srgbClr val="7870B8"/>
      </a:accent5>
      <a:accent6>
        <a:srgbClr val="E85838"/>
      </a:accent6>
      <a:hlink>
        <a:srgbClr val="0090D0"/>
      </a:hlink>
      <a:folHlink>
        <a:srgbClr val="7870B8"/>
      </a:folHlink>
    </a:clrScheme>
    <a:fontScheme name="UIL Marche - Osservatorio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UIL Marche - Osservatorio">
  <a:themeElements>
    <a:clrScheme name="UIL Marche - Osservatorio">
      <a:dk1>
        <a:srgbClr val="1B2733"/>
      </a:dk1>
      <a:lt1>
        <a:srgbClr val="FFFFFF"/>
      </a:lt1>
      <a:dk2>
        <a:srgbClr val="0B3A5E"/>
      </a:dk2>
      <a:lt2>
        <a:srgbClr val="EAF5FB"/>
      </a:lt2>
      <a:accent1>
        <a:srgbClr val="0090D0"/>
      </a:accent1>
      <a:accent2>
        <a:srgbClr val="F28A2E"/>
      </a:accent2>
      <a:accent3>
        <a:srgbClr val="A9BF2A"/>
      </a:accent3>
      <a:accent4>
        <a:srgbClr val="E070B0"/>
      </a:accent4>
      <a:accent5>
        <a:srgbClr val="7870B8"/>
      </a:accent5>
      <a:accent6>
        <a:srgbClr val="E85838"/>
      </a:accent6>
      <a:hlink>
        <a:srgbClr val="0090D0"/>
      </a:hlink>
      <a:folHlink>
        <a:srgbClr val="7870B8"/>
      </a:folHlink>
    </a:clrScheme>
    <a:fontScheme name="UIL Marche - Osservatorio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UIL Marche - Osservatorio">
    <a:dk1>
      <a:srgbClr val="1B2733"/>
    </a:dk1>
    <a:lt1>
      <a:srgbClr val="FFFFFF"/>
    </a:lt1>
    <a:dk2>
      <a:srgbClr val="0B3A5E"/>
    </a:dk2>
    <a:lt2>
      <a:srgbClr val="EAF5FB"/>
    </a:lt2>
    <a:accent1>
      <a:srgbClr val="0090D0"/>
    </a:accent1>
    <a:accent2>
      <a:srgbClr val="F28A2E"/>
    </a:accent2>
    <a:accent3>
      <a:srgbClr val="A9BF2A"/>
    </a:accent3>
    <a:accent4>
      <a:srgbClr val="E070B0"/>
    </a:accent4>
    <a:accent5>
      <a:srgbClr val="7870B8"/>
    </a:accent5>
    <a:accent6>
      <a:srgbClr val="E85838"/>
    </a:accent6>
    <a:hlink>
      <a:srgbClr val="0090D0"/>
    </a:hlink>
    <a:folHlink>
      <a:srgbClr val="7870B8"/>
    </a:folHlink>
  </a:clrScheme>
  <a:fontScheme name="UIL Marche - Osservatorio">
    <a:majorFont>
      <a:latin typeface="Calibri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2002</TotalTime>
  <Words>5511</Words>
  <Application>Microsoft Office PowerPoint</Application>
  <PresentationFormat>Widescreen</PresentationFormat>
  <Paragraphs>373</Paragraphs>
  <Slides>39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5</vt:i4>
      </vt:variant>
      <vt:variant>
        <vt:lpstr>Titoli diapositive</vt:lpstr>
      </vt:variant>
      <vt:variant>
        <vt:i4>39</vt:i4>
      </vt:variant>
    </vt:vector>
  </HeadingPairs>
  <TitlesOfParts>
    <vt:vector size="52" baseType="lpstr">
      <vt:lpstr>Aptos</vt:lpstr>
      <vt:lpstr>Arial</vt:lpstr>
      <vt:lpstr>Calibri</vt:lpstr>
      <vt:lpstr>Calibri Light</vt:lpstr>
      <vt:lpstr>Inter</vt:lpstr>
      <vt:lpstr>Roboto</vt:lpstr>
      <vt:lpstr>Symbol</vt:lpstr>
      <vt:lpstr>Times New Roman</vt:lpstr>
      <vt:lpstr>Tema di Office</vt:lpstr>
      <vt:lpstr>Tema di Office</vt:lpstr>
      <vt:lpstr>UIL Marche - Osservatorio</vt:lpstr>
      <vt:lpstr>UIL Marche - Osservatorio</vt:lpstr>
      <vt:lpstr>Tema di Office</vt:lpstr>
      <vt:lpstr>Presentazione standard di PowerPoint</vt:lpstr>
      <vt:lpstr> LE POVERTÀ SONO UN FENOMENO COMPLESSO</vt:lpstr>
      <vt:lpstr>LA POVERTÀ NON è SOLO CARENZA DI REDDITO</vt:lpstr>
      <vt:lpstr>Presentazione standard di PowerPoint</vt:lpstr>
      <vt:lpstr>Presentazione standard di PowerPoint</vt:lpstr>
      <vt:lpstr>AREA TRASVERSALE</vt:lpstr>
      <vt:lpstr>AREA Trasversale Dati Demografici</vt:lpstr>
      <vt:lpstr>  Redditi (medio complessivo)   </vt:lpstr>
      <vt:lpstr>   Pensioni </vt:lpstr>
      <vt:lpstr>  Prestazioni totali di invalidità civile  </vt:lpstr>
      <vt:lpstr>AREA SOCIALE </vt:lpstr>
      <vt:lpstr>La spesa sociale</vt:lpstr>
      <vt:lpstr>  Misure di contrasto povertà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AREA LAVORO</vt:lpstr>
      <vt:lpstr>Occupazione in crescita, ma non uniforme</vt:lpstr>
      <vt:lpstr>Contratti a termine e qualità del lavoro</vt:lpstr>
      <vt:lpstr>Disoccupazione: il nodo dei giovani</vt:lpstr>
      <vt:lpstr>Inattività in calo, ma aumentano i giovani (+4,4%)</vt:lpstr>
      <vt:lpstr>Cassa integrazione: ore in aumento</vt:lpstr>
      <vt:lpstr>AREA EDUCATIVA</vt:lpstr>
      <vt:lpstr>Abbandono scolastico: 7,7% nel 2025</vt:lpstr>
      <vt:lpstr>Dispersione scolastica nelle Marche</vt:lpstr>
      <vt:lpstr>NEET: giovani fuori da lavoro e formazione</vt:lpstr>
      <vt:lpstr>Cosa dicono i dati</vt:lpstr>
      <vt:lpstr>AREA ABITARE</vt:lpstr>
      <vt:lpstr>Senza dimora: il calo non continua</vt:lpstr>
      <vt:lpstr>Lavoro, casa, famiglia: non sempre bastano</vt:lpstr>
      <vt:lpstr>Quando le fragilità si sommano</vt:lpstr>
      <vt:lpstr>Perché oggi la povertà non è soltanto la mancanza di qualcosa.  È anche l'insufficienza di ciò che si ha. </vt:lpstr>
      <vt:lpstr>Azzardo: oltre 4 miliardi giocati nelle Marche</vt:lpstr>
      <vt:lpstr>Azzardo e spesa alimentare: due cifre vicine</vt:lpstr>
      <vt:lpstr>POVERTÀ ENERGETICA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Carmen Carotenuto</dc:creator>
  <cp:lastModifiedBy>andrea tondi</cp:lastModifiedBy>
  <cp:revision>120</cp:revision>
  <dcterms:created xsi:type="dcterms:W3CDTF">2025-10-14T09:45:48Z</dcterms:created>
  <dcterms:modified xsi:type="dcterms:W3CDTF">2026-10-29T07:53:09Z</dcterms:modified>
</cp:coreProperties>
</file>